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3"/>
  </p:sldMasterIdLst>
  <p:notesMasterIdLst>
    <p:notesMasterId r:id="rId27"/>
  </p:notesMasterIdLst>
  <p:sldIdLst>
    <p:sldId id="256" r:id="rId4"/>
    <p:sldId id="257" r:id="rId5"/>
    <p:sldId id="258" r:id="rId6"/>
    <p:sldId id="259" r:id="rId7"/>
    <p:sldId id="260" r:id="rId8"/>
    <p:sldId id="261" r:id="rId9"/>
    <p:sldId id="262" r:id="rId10"/>
    <p:sldId id="263" r:id="rId11"/>
    <p:sldId id="264" r:id="rId12"/>
    <p:sldId id="265" r:id="rId13"/>
    <p:sldId id="278" r:id="rId14"/>
    <p:sldId id="266" r:id="rId15"/>
    <p:sldId id="272" r:id="rId16"/>
    <p:sldId id="275" r:id="rId17"/>
    <p:sldId id="276" r:id="rId18"/>
    <p:sldId id="277" r:id="rId19"/>
    <p:sldId id="267" r:id="rId20"/>
    <p:sldId id="268" r:id="rId21"/>
    <p:sldId id="269" r:id="rId22"/>
    <p:sldId id="270" r:id="rId23"/>
    <p:sldId id="271" r:id="rId24"/>
    <p:sldId id="273" r:id="rId25"/>
    <p:sldId id="274" r:id="rId2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9123" autoAdjust="0"/>
  </p:normalViewPr>
  <p:slideViewPr>
    <p:cSldViewPr snapToGrid="0" snapToObjects="1">
      <p:cViewPr varScale="1">
        <p:scale>
          <a:sx n="114" d="100"/>
          <a:sy n="114" d="100"/>
        </p:scale>
        <p:origin x="1506" y="11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D93B36-B3C4-4C94-BC57-48D489208F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272BC8F-0F6E-432D-A82C-9BCB7E8FF1B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8D52BDC-6CAE-47F9-BE93-74CD163F2610}" type="datetimeFigureOut">
              <a:rPr lang="en-US"/>
              <a:pPr>
                <a:defRPr/>
              </a:pPr>
              <a:t>6/4/2019</a:t>
            </a:fld>
            <a:endParaRPr lang="en-US"/>
          </a:p>
        </p:txBody>
      </p:sp>
      <p:sp>
        <p:nvSpPr>
          <p:cNvPr id="4" name="Slide Image Placeholder 3">
            <a:extLst>
              <a:ext uri="{FF2B5EF4-FFF2-40B4-BE49-F238E27FC236}">
                <a16:creationId xmlns:a16="http://schemas.microsoft.com/office/drawing/2014/main" id="{E9AA68D7-FC0A-4D73-9185-EE15854408FF}"/>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94F161A-3B25-4BEC-B63B-E9D86D5D9C0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004E268B-479C-414C-AE2E-49EE0756FDD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6C295CC1-7E7C-4351-9223-89903CE520A0}"/>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43BF75-6F79-40F4-9923-4891A09AA86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53ABE917-752A-4840-9635-40AF5E4B26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3C100443-39B3-474F-AE98-8CA7AB58DC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GO TO VIEW &gt; MASTER &gt; SLIDE MASTER TO EDIT THE IMAGES ON THE TITLE AND DIVIDER SLIDES</a:t>
            </a:r>
          </a:p>
        </p:txBody>
      </p:sp>
      <p:sp>
        <p:nvSpPr>
          <p:cNvPr id="10244" name="Slide Number Placeholder 3">
            <a:extLst>
              <a:ext uri="{FF2B5EF4-FFF2-40B4-BE49-F238E27FC236}">
                <a16:creationId xmlns:a16="http://schemas.microsoft.com/office/drawing/2014/main" id="{1F4F368B-2D2F-4B5C-A0FD-E7A8017EFAC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D9B4920-4AB4-4E6C-82EA-9E77639EB449}" type="slidenum">
              <a:rPr lang="en-US" altLang="en-US" smtClean="0"/>
              <a:pPr fontAlgn="base">
                <a:spcBef>
                  <a:spcPct val="0"/>
                </a:spcBef>
                <a:spcAft>
                  <a:spcPct val="0"/>
                </a:spcAft>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52C128AC-4526-43A4-8AF4-B9D2F358FB6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5F750A2C-B31C-4DA8-A6B2-672FDF127A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A person who meets the requirements in number 1 or number 2, as well as number 3, is eligible to vote in the 2019 county committee elections. </a:t>
            </a:r>
          </a:p>
          <a:p>
            <a:pPr eaLnBrk="1" hangingPunct="1"/>
            <a:endParaRPr lang="en-US" altLang="en-US"/>
          </a:p>
        </p:txBody>
      </p:sp>
      <p:sp>
        <p:nvSpPr>
          <p:cNvPr id="4" name="Slide Number Placeholder 3">
            <a:extLst>
              <a:ext uri="{FF2B5EF4-FFF2-40B4-BE49-F238E27FC236}">
                <a16:creationId xmlns:a16="http://schemas.microsoft.com/office/drawing/2014/main" id="{372E4811-C753-48FA-A93C-EB1390E64B0B}"/>
              </a:ext>
            </a:extLst>
          </p:cNvPr>
          <p:cNvSpPr>
            <a:spLocks noGrp="1"/>
          </p:cNvSpPr>
          <p:nvPr>
            <p:ph type="sldNum" sz="quarter" idx="5"/>
          </p:nvPr>
        </p:nvSpPr>
        <p:spPr/>
        <p:txBody>
          <a:bodyPr/>
          <a:lstStyle/>
          <a:p>
            <a:pPr>
              <a:defRPr/>
            </a:pPr>
            <a:fld id="{9FDF7288-BDA1-4802-AA86-3979E30907CC}" type="slidenum">
              <a:rPr lang="en-US" smtClean="0"/>
              <a:pPr>
                <a:defRPr/>
              </a:pPr>
              <a:t>17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B716688C-5E7E-4774-9457-CF5FBCDF8E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3D0C7E39-FC7C-449D-B420-DF15B312BB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A person who meets the requirements in number 1 or number 2, as well as number 3, is eligible to vote in the 2019 county committee elections. </a:t>
            </a:r>
          </a:p>
          <a:p>
            <a:pPr eaLnBrk="1" hangingPunct="1"/>
            <a:endParaRPr lang="en-US" altLang="en-US"/>
          </a:p>
        </p:txBody>
      </p:sp>
      <p:sp>
        <p:nvSpPr>
          <p:cNvPr id="4" name="Slide Number Placeholder 3">
            <a:extLst>
              <a:ext uri="{FF2B5EF4-FFF2-40B4-BE49-F238E27FC236}">
                <a16:creationId xmlns:a16="http://schemas.microsoft.com/office/drawing/2014/main" id="{AC17CCB8-DF26-4BAD-BEDD-98495EC78375}"/>
              </a:ext>
            </a:extLst>
          </p:cNvPr>
          <p:cNvSpPr>
            <a:spLocks noGrp="1"/>
          </p:cNvSpPr>
          <p:nvPr>
            <p:ph type="sldNum" sz="quarter" idx="5"/>
          </p:nvPr>
        </p:nvSpPr>
        <p:spPr/>
        <p:txBody>
          <a:bodyPr/>
          <a:lstStyle/>
          <a:p>
            <a:pPr>
              <a:defRPr/>
            </a:pPr>
            <a:fld id="{6B48C23D-768E-4C9E-A88A-F88F872B148B}" type="slidenum">
              <a:rPr lang="en-US" smtClean="0"/>
              <a:pPr>
                <a:defRPr/>
              </a:pPr>
              <a:t>18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A3678C9B-CDFC-4B50-9E83-327FFCE34C9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D443D936-32B4-4653-96CB-738D9F6B632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A person who meets the requirements in number 1 or number 2, as well as number 3, is eligible to vote in the 2019 county committee elections. </a:t>
            </a:r>
          </a:p>
          <a:p>
            <a:pPr eaLnBrk="1" hangingPunct="1"/>
            <a:endParaRPr lang="en-US" altLang="en-US"/>
          </a:p>
        </p:txBody>
      </p:sp>
      <p:sp>
        <p:nvSpPr>
          <p:cNvPr id="4" name="Slide Number Placeholder 3">
            <a:extLst>
              <a:ext uri="{FF2B5EF4-FFF2-40B4-BE49-F238E27FC236}">
                <a16:creationId xmlns:a16="http://schemas.microsoft.com/office/drawing/2014/main" id="{54006079-CC95-4E6A-BD68-A09A0E7758EA}"/>
              </a:ext>
            </a:extLst>
          </p:cNvPr>
          <p:cNvSpPr>
            <a:spLocks noGrp="1"/>
          </p:cNvSpPr>
          <p:nvPr>
            <p:ph type="sldNum" sz="quarter" idx="5"/>
          </p:nvPr>
        </p:nvSpPr>
        <p:spPr/>
        <p:txBody>
          <a:bodyPr/>
          <a:lstStyle/>
          <a:p>
            <a:pPr>
              <a:defRPr/>
            </a:pPr>
            <a:fld id="{760EA2BC-E0FE-459F-B79A-207EB2B5290B}" type="slidenum">
              <a:rPr lang="en-US" smtClean="0"/>
              <a:pPr>
                <a:defRPr/>
              </a:pPr>
              <a:t>19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A4F5FBFE-6BA3-47FF-8F0F-FF8FD66CB84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87BF99F9-9D46-4805-BAB5-91AF75733E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Photos (left to right).</a:t>
            </a:r>
          </a:p>
          <a:p>
            <a:pPr eaLnBrk="1" hangingPunct="1"/>
            <a:r>
              <a:rPr lang="en-US" altLang="en-US"/>
              <a:t>Farming and ranching is a family business for the Ross family of Arizona. Becki Ross and her family live on a cattle ranch and she currently serves on the Maricopa County FSA Committee. Photo courtesy of Becki Ross.</a:t>
            </a:r>
          </a:p>
          <a:p>
            <a:pPr eaLnBrk="1" hangingPunct="1"/>
            <a:endParaRPr lang="en-US" altLang="en-US"/>
          </a:p>
          <a:p>
            <a:pPr eaLnBrk="1" hangingPunct="1"/>
            <a:r>
              <a:rPr lang="en-US" altLang="en-US"/>
              <a:t>David Cheney of Lincoln County, Maine, owns and operates Johns River Oysters. He scuba dive harvests his American cocktail oysters year-round. Cheney serves on his local FSA county committee. Photo courtesy of David Cheney.</a:t>
            </a:r>
          </a:p>
          <a:p>
            <a:pPr eaLnBrk="1" hangingPunct="1"/>
            <a:endParaRPr lang="en-US" altLang="en-US"/>
          </a:p>
          <a:p>
            <a:pPr eaLnBrk="1" hangingPunct="1"/>
            <a:r>
              <a:rPr lang="en-US" altLang="en-US"/>
              <a:t>Debbie Bell has a history of involvement with her local Farm Service Agency (FSA) county committee.  She is served her third year of her second term on the Stoddard County FSA County Committee in Missouri. Photo courtesy of Debbie Bell.</a:t>
            </a:r>
          </a:p>
          <a:p>
            <a:pPr eaLnBrk="1" hangingPunct="1"/>
            <a:endParaRPr lang="en-US" altLang="en-US"/>
          </a:p>
          <a:p>
            <a:pPr eaLnBrk="1" hangingPunct="1"/>
            <a:endParaRPr lang="en-US" altLang="en-US"/>
          </a:p>
          <a:p>
            <a:pPr eaLnBrk="1" hangingPunct="1"/>
            <a:endParaRPr lang="en-US" altLang="en-US"/>
          </a:p>
        </p:txBody>
      </p:sp>
      <p:sp>
        <p:nvSpPr>
          <p:cNvPr id="4" name="Slide Number Placeholder 3">
            <a:extLst>
              <a:ext uri="{FF2B5EF4-FFF2-40B4-BE49-F238E27FC236}">
                <a16:creationId xmlns:a16="http://schemas.microsoft.com/office/drawing/2014/main" id="{4012A51D-07B0-4452-B573-9E5401B867BE}"/>
              </a:ext>
            </a:extLst>
          </p:cNvPr>
          <p:cNvSpPr>
            <a:spLocks noGrp="1"/>
          </p:cNvSpPr>
          <p:nvPr>
            <p:ph type="sldNum" sz="quarter" idx="5"/>
          </p:nvPr>
        </p:nvSpPr>
        <p:spPr/>
        <p:txBody>
          <a:bodyPr/>
          <a:lstStyle/>
          <a:p>
            <a:pPr>
              <a:defRPr/>
            </a:pPr>
            <a:fld id="{50D11DCA-8397-449B-8BE0-642963867611}" type="slidenum">
              <a:rPr lang="en-US" smtClean="0"/>
              <a:pPr>
                <a:defRPr/>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1CA742AC-7065-4700-A1E5-2779423E5A1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EDB149F4-083D-4B52-B1E4-B35B69F916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0275" eaLnBrk="1" hangingPunct="1"/>
            <a:r>
              <a:rPr lang="en-US" altLang="en-US"/>
              <a:t>The County Committees were </a:t>
            </a:r>
            <a:r>
              <a:rPr lang="en-US" altLang="en-US">
                <a:latin typeface="Times New Roman" panose="02020603050405020304" pitchFamily="18" charset="0"/>
                <a:cs typeface="Times New Roman" panose="02020603050405020304" pitchFamily="18" charset="0"/>
              </a:rPr>
              <a:t>originally authorized by Congress in the 1930s, to allow grassroots input and local administration of programs.</a:t>
            </a:r>
          </a:p>
          <a:p>
            <a:pPr defTabSz="930275" eaLnBrk="1" hangingPunct="1"/>
            <a:endParaRPr lang="en-US" altLang="en-US"/>
          </a:p>
          <a:p>
            <a:pPr defTabSz="930275" eaLnBrk="1" hangingPunct="1"/>
            <a:r>
              <a:rPr lang="en-US" altLang="en-US"/>
              <a:t>County Committees are a critical component of the day-to-day operations of FSA. Members vote to come to consensus on various items including yield determination for the county, the County Executive Director (CED) ratings and hiring, and approving producer applications when required for various Farm Programs.</a:t>
            </a:r>
          </a:p>
          <a:p>
            <a:pPr defTabSz="930275" eaLnBrk="1" hangingPunct="1"/>
            <a:endParaRPr lang="en-US" altLang="en-US"/>
          </a:p>
          <a:p>
            <a:pPr defTabSz="930275" eaLnBrk="1" hangingPunct="1"/>
            <a:r>
              <a:rPr lang="en-US" altLang="en-US">
                <a:latin typeface="Times New Roman" panose="02020603050405020304" pitchFamily="18" charset="0"/>
                <a:cs typeface="Times New Roman" panose="02020603050405020304" pitchFamily="18" charset="0"/>
              </a:rPr>
              <a:t>More than 7,700 committee members serve on more than 2,200 committees nationwide.</a:t>
            </a:r>
          </a:p>
          <a:p>
            <a:pPr defTabSz="930275" eaLnBrk="1" hangingPunct="1"/>
            <a:endParaRPr lang="en-US" altLang="en-US"/>
          </a:p>
          <a:p>
            <a:pPr defTabSz="930275" eaLnBrk="1" hangingPunct="1"/>
            <a:r>
              <a:rPr lang="en-US" altLang="en-US" b="1"/>
              <a:t>Source: </a:t>
            </a:r>
            <a:r>
              <a:rPr lang="en-US" altLang="en-US"/>
              <a:t>https://www.fsa.usda.gov/Internet/FSA_Federal_Notices/countycomm_2012.pdf </a:t>
            </a:r>
          </a:p>
          <a:p>
            <a:pPr defTabSz="930275" eaLnBrk="1" hangingPunct="1"/>
            <a:endParaRPr lang="en-US" altLang="en-US"/>
          </a:p>
          <a:p>
            <a:pPr defTabSz="930275" eaLnBrk="1" hangingPunct="1"/>
            <a:r>
              <a:rPr lang="en-US" altLang="en-US" b="1"/>
              <a:t>Photo source:  </a:t>
            </a:r>
            <a:r>
              <a:rPr lang="en-US" altLang="en-US"/>
              <a:t>https://www.flickr.com/photos/usdagov/3926150681/in/dateposted/ (woman with peaches)</a:t>
            </a:r>
          </a:p>
          <a:p>
            <a:pPr defTabSz="930275" eaLnBrk="1" hangingPunct="1"/>
            <a:r>
              <a:rPr lang="en-US" altLang="en-US" b="1"/>
              <a:t>Photo source: </a:t>
            </a:r>
            <a:r>
              <a:rPr lang="en-US" altLang="en-US"/>
              <a:t>https://www.flickr.com/photos/usdagov/3926150809/in/dateposted/ (man with fruit on head)</a:t>
            </a:r>
          </a:p>
          <a:p>
            <a:pPr defTabSz="930275" eaLnBrk="1" hangingPunct="1"/>
            <a:r>
              <a:rPr lang="en-US" altLang="en-US" b="1"/>
              <a:t>Photo source: </a:t>
            </a:r>
            <a:r>
              <a:rPr lang="en-US" altLang="en-US"/>
              <a:t>https://www.flickr.com/photos/usdagov/3926150761/in/dateposted/ (man holding up plants)</a:t>
            </a:r>
          </a:p>
          <a:p>
            <a:pPr defTabSz="930275" eaLnBrk="1" hangingPunct="1"/>
            <a:r>
              <a:rPr lang="en-US" altLang="en-US" b="1"/>
              <a:t>Photo source: </a:t>
            </a:r>
            <a:r>
              <a:rPr lang="en-US" altLang="en-US"/>
              <a:t>https://www.flickr.com/photos/usdagov/3926156113/in/photostream/  (women in field on tractor and horse)</a:t>
            </a:r>
          </a:p>
          <a:p>
            <a:pPr defTabSz="930275" eaLnBrk="1" hangingPunct="1"/>
            <a:endParaRPr lang="en-US" altLang="en-US"/>
          </a:p>
        </p:txBody>
      </p:sp>
      <p:sp>
        <p:nvSpPr>
          <p:cNvPr id="4" name="Slide Number Placeholder 3">
            <a:extLst>
              <a:ext uri="{FF2B5EF4-FFF2-40B4-BE49-F238E27FC236}">
                <a16:creationId xmlns:a16="http://schemas.microsoft.com/office/drawing/2014/main" id="{5269EC4B-4BD1-4C7F-8850-82EA3956E047}"/>
              </a:ext>
            </a:extLst>
          </p:cNvPr>
          <p:cNvSpPr>
            <a:spLocks noGrp="1"/>
          </p:cNvSpPr>
          <p:nvPr>
            <p:ph type="sldNum" sz="quarter" idx="5"/>
          </p:nvPr>
        </p:nvSpPr>
        <p:spPr/>
        <p:txBody>
          <a:bodyPr/>
          <a:lstStyle/>
          <a:p>
            <a:pPr>
              <a:defRPr/>
            </a:pPr>
            <a:fld id="{538F15E2-E05A-4F27-967E-DB0B6DCA6A4E}"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4895A14F-00F0-46F9-9FF2-4E902A54A3C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473678CE-A1E8-40CF-9339-FB4D778154E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a:t>Photo source: </a:t>
            </a:r>
            <a:r>
              <a:rPr lang="en-US" altLang="en-US"/>
              <a:t>https://www.flickr.com/photos/usdagov/3865900196/in/dateposted/ (woman checking tomato)</a:t>
            </a:r>
          </a:p>
          <a:p>
            <a:pPr eaLnBrk="1" hangingPunct="1"/>
            <a:r>
              <a:rPr lang="en-US" altLang="en-US" b="1"/>
              <a:t>Photo source: </a:t>
            </a:r>
            <a:r>
              <a:rPr lang="en-US" altLang="en-US"/>
              <a:t>https://www.flickr.com/photos/usdagov/3903034113/in/dateposted/ (people watching pigs)</a:t>
            </a:r>
          </a:p>
          <a:p>
            <a:pPr eaLnBrk="1" hangingPunct="1"/>
            <a:r>
              <a:rPr lang="en-US" altLang="en-US" b="1"/>
              <a:t>Photo source: </a:t>
            </a:r>
            <a:r>
              <a:rPr lang="en-US" altLang="en-US"/>
              <a:t>https://www.flickr.com/photos/usdagov/6033120954/in/dateposted/ (buying at market)</a:t>
            </a:r>
          </a:p>
          <a:p>
            <a:pPr eaLnBrk="1" hangingPunct="1"/>
            <a:r>
              <a:rPr lang="en-US" altLang="en-US" b="1"/>
              <a:t>Photo source: </a:t>
            </a:r>
            <a:r>
              <a:rPr lang="en-US" altLang="en-US"/>
              <a:t>https://www.flickr.com/photos/usdagov/6053939250/in/dateposted/ (farmer with goat)</a:t>
            </a:r>
          </a:p>
          <a:p>
            <a:pPr eaLnBrk="1" hangingPunct="1"/>
            <a:endParaRPr lang="en-US" altLang="en-US"/>
          </a:p>
        </p:txBody>
      </p:sp>
      <p:sp>
        <p:nvSpPr>
          <p:cNvPr id="4" name="Slide Number Placeholder 3">
            <a:extLst>
              <a:ext uri="{FF2B5EF4-FFF2-40B4-BE49-F238E27FC236}">
                <a16:creationId xmlns:a16="http://schemas.microsoft.com/office/drawing/2014/main" id="{3F1972C5-BBAD-4A88-A57E-01969D62BEF4}"/>
              </a:ext>
            </a:extLst>
          </p:cNvPr>
          <p:cNvSpPr>
            <a:spLocks noGrp="1"/>
          </p:cNvSpPr>
          <p:nvPr>
            <p:ph type="sldNum" sz="quarter" idx="5"/>
          </p:nvPr>
        </p:nvSpPr>
        <p:spPr/>
        <p:txBody>
          <a:bodyPr/>
          <a:lstStyle/>
          <a:p>
            <a:pPr>
              <a:defRPr/>
            </a:pPr>
            <a:fld id="{20F5BD63-C587-4B9F-ABE6-2E8913D54633}"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F9C40819-965B-4AD7-B803-01A97769B14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F102065E-44F1-4844-9708-36BD34E80C1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Photo: Vincent J. Confreda, a member of the Kent County, Rhode Island, Farm Service Agency (FSA) County Committee, is part of Confreda Farms, one of the oldest and largest commercial vegetable farms in Rhode Island. Courtesy of Rhode Island FSA.</a:t>
            </a:r>
          </a:p>
          <a:p>
            <a:pPr eaLnBrk="1" hangingPunct="1"/>
            <a:endParaRPr lang="en-US" altLang="en-US"/>
          </a:p>
        </p:txBody>
      </p:sp>
      <p:sp>
        <p:nvSpPr>
          <p:cNvPr id="4" name="Slide Number Placeholder 3">
            <a:extLst>
              <a:ext uri="{FF2B5EF4-FFF2-40B4-BE49-F238E27FC236}">
                <a16:creationId xmlns:a16="http://schemas.microsoft.com/office/drawing/2014/main" id="{D85422E2-D8FA-4C80-AA2E-B5B03A1CAA73}"/>
              </a:ext>
            </a:extLst>
          </p:cNvPr>
          <p:cNvSpPr>
            <a:spLocks noGrp="1"/>
          </p:cNvSpPr>
          <p:nvPr>
            <p:ph type="sldNum" sz="quarter" idx="5"/>
          </p:nvPr>
        </p:nvSpPr>
        <p:spPr/>
        <p:txBody>
          <a:bodyPr/>
          <a:lstStyle/>
          <a:p>
            <a:pPr>
              <a:defRPr/>
            </a:pPr>
            <a:fld id="{2F727302-61D6-427B-81BA-3D9DC9F6BEB3}"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E1B127A5-8236-4DE3-8861-8545C88C5B7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F0C9F2CA-DB56-4AA8-9B53-05F275119AB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Photo: Amy Miller of Wheatland, Wyoming, returned to her family’s ranch after receiving a degree in accounting from the University of Wyoming and spending time in Arizona as a loan officer. She uses her business skills to handle the bookwork for the ranch. She also serves on the Platte County FSA Committee. Photo courtesy of Amy Miller.</a:t>
            </a:r>
          </a:p>
          <a:p>
            <a:pPr eaLnBrk="1" hangingPunct="1"/>
            <a:endParaRPr lang="en-US" altLang="en-US"/>
          </a:p>
        </p:txBody>
      </p:sp>
      <p:sp>
        <p:nvSpPr>
          <p:cNvPr id="4" name="Slide Number Placeholder 3">
            <a:extLst>
              <a:ext uri="{FF2B5EF4-FFF2-40B4-BE49-F238E27FC236}">
                <a16:creationId xmlns:a16="http://schemas.microsoft.com/office/drawing/2014/main" id="{3B33C910-5903-4972-8A7F-7967BA0C269B}"/>
              </a:ext>
            </a:extLst>
          </p:cNvPr>
          <p:cNvSpPr>
            <a:spLocks noGrp="1"/>
          </p:cNvSpPr>
          <p:nvPr>
            <p:ph type="sldNum" sz="quarter" idx="5"/>
          </p:nvPr>
        </p:nvSpPr>
        <p:spPr/>
        <p:txBody>
          <a:bodyPr/>
          <a:lstStyle/>
          <a:p>
            <a:pPr>
              <a:defRPr/>
            </a:pPr>
            <a:fld id="{DC6D2857-4EFE-40C9-802B-92B8E9B3B89E}" type="slidenum">
              <a:rPr lang="en-US" smtClean="0"/>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80FB5834-2A10-4987-A7BF-9F46547D8A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7513F48-CA5F-4DAF-8ABD-9B2E7B7F16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Photos: Left to Right:</a:t>
            </a:r>
          </a:p>
          <a:p>
            <a:pPr eaLnBrk="1" hangingPunct="1"/>
            <a:r>
              <a:rPr lang="en-US" altLang="en-US"/>
              <a:t>Willie Scott Smith (left), member of the Greene County FSA Committee in Alabama, shows his pine tree operation to Alex Crawford (right), county executive director of the Greene and Sumter County FSA offices. Photo courtesy of Alabama FSA.</a:t>
            </a:r>
          </a:p>
          <a:p>
            <a:pPr eaLnBrk="1" hangingPunct="1"/>
            <a:endParaRPr lang="en-US" altLang="en-US"/>
          </a:p>
          <a:p>
            <a:pPr eaLnBrk="1" hangingPunct="1"/>
            <a:r>
              <a:rPr lang="en-US" altLang="en-US"/>
              <a:t>Terri Wilfert, a member of the Manitowac County, Wisconsin, Farm Service Agency Committee, and her husband, David, produce a variety of row crops, as well as carrots for processing and a variety of fresh market vegetables. Photo courtesy of Wisconsin FSA.</a:t>
            </a:r>
          </a:p>
          <a:p>
            <a:pPr eaLnBrk="1" hangingPunct="1"/>
            <a:endParaRPr lang="en-US" altLang="en-US"/>
          </a:p>
          <a:p>
            <a:pPr eaLnBrk="1" hangingPunct="1"/>
            <a:r>
              <a:rPr lang="en-US" altLang="en-US"/>
              <a:t>Maintaining the health and well-being of the cattle herd is one of roles fifth-generation farmer Miranda Sandoval fulfills on her family ranch. Sandoval is a member of the Conejos County FSA Committee. Photo courtesy of Miranda Sandoval.</a:t>
            </a:r>
          </a:p>
          <a:p>
            <a:pPr eaLnBrk="1" hangingPunct="1"/>
            <a:endParaRPr lang="en-US" altLang="en-US"/>
          </a:p>
          <a:p>
            <a:pPr eaLnBrk="1" hangingPunct="1"/>
            <a:endParaRPr lang="en-US" altLang="en-US"/>
          </a:p>
        </p:txBody>
      </p:sp>
      <p:sp>
        <p:nvSpPr>
          <p:cNvPr id="4" name="Slide Number Placeholder 3">
            <a:extLst>
              <a:ext uri="{FF2B5EF4-FFF2-40B4-BE49-F238E27FC236}">
                <a16:creationId xmlns:a16="http://schemas.microsoft.com/office/drawing/2014/main" id="{5FA7C1D9-EFAC-4BDA-9336-4D40A937E613}"/>
              </a:ext>
            </a:extLst>
          </p:cNvPr>
          <p:cNvSpPr>
            <a:spLocks noGrp="1"/>
          </p:cNvSpPr>
          <p:nvPr>
            <p:ph type="sldNum" sz="quarter" idx="5"/>
          </p:nvPr>
        </p:nvSpPr>
        <p:spPr/>
        <p:txBody>
          <a:bodyPr/>
          <a:lstStyle/>
          <a:p>
            <a:pPr>
              <a:defRPr/>
            </a:pPr>
            <a:fld id="{F1346C17-4366-416D-BC5A-118E691A7BB9}" type="slidenum">
              <a:rPr lang="en-US" smtClean="0"/>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07C453BD-485D-45E4-9451-1AE7B35AF62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C9693C5A-70AB-4FF6-AD92-1A214D9D49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0275" eaLnBrk="1" hangingPunct="1"/>
            <a:r>
              <a:rPr lang="en-US" altLang="en-US"/>
              <a:t>Agricultural producers who participate or cooperate in an FSA program may be nominated for candidacy for the county committee. Individuals may nominate themselves or others as a candidate.  Additionally, organizations representing underserved (minority and women) farmers or ranchers may nominate candidates.  Nomination forms are filed for the county committee of the office that administers a producers’ farm records.</a:t>
            </a:r>
          </a:p>
          <a:p>
            <a:pPr defTabSz="930275" eaLnBrk="1" hangingPunct="1"/>
            <a:endParaRPr lang="en-US" altLang="en-US"/>
          </a:p>
          <a:p>
            <a:pPr defTabSz="930275" eaLnBrk="1" hangingPunct="1"/>
            <a:r>
              <a:rPr lang="en-US" altLang="en-US"/>
              <a:t>To become a nominee, eligible individuals must sign nomination form FSA-669A.  The form includes a statement that the nominee agrees to serve if elected.  This form is available at the FSA county office and online at www.fsa.usda.gov/elections.</a:t>
            </a:r>
          </a:p>
          <a:p>
            <a:pPr defTabSz="930275" eaLnBrk="1" hangingPunct="1"/>
            <a:endParaRPr lang="en-US" altLang="en-US"/>
          </a:p>
          <a:p>
            <a:pPr defTabSz="930275" eaLnBrk="1" hangingPunct="1"/>
            <a:r>
              <a:rPr lang="en-US" altLang="en-US"/>
              <a:t>Nomination forms for the 2019 election must be postmarked or received in the local FSA county office by August 1, 2019.</a:t>
            </a:r>
          </a:p>
          <a:p>
            <a:pPr defTabSz="930275" eaLnBrk="1" hangingPunct="1"/>
            <a:endParaRPr lang="en-US" altLang="en-US"/>
          </a:p>
          <a:p>
            <a:pPr defTabSz="930275" eaLnBrk="1" hangingPunct="1"/>
            <a:endParaRPr lang="en-US" altLang="en-US"/>
          </a:p>
        </p:txBody>
      </p:sp>
      <p:sp>
        <p:nvSpPr>
          <p:cNvPr id="4" name="Slide Number Placeholder 3">
            <a:extLst>
              <a:ext uri="{FF2B5EF4-FFF2-40B4-BE49-F238E27FC236}">
                <a16:creationId xmlns:a16="http://schemas.microsoft.com/office/drawing/2014/main" id="{57792C5C-12C6-4EA0-AE51-4BC7088326F3}"/>
              </a:ext>
            </a:extLst>
          </p:cNvPr>
          <p:cNvSpPr>
            <a:spLocks noGrp="1"/>
          </p:cNvSpPr>
          <p:nvPr>
            <p:ph type="sldNum" sz="quarter" idx="5"/>
          </p:nvPr>
        </p:nvSpPr>
        <p:spPr/>
        <p:txBody>
          <a:bodyPr/>
          <a:lstStyle/>
          <a:p>
            <a:pPr>
              <a:defRPr/>
            </a:pPr>
            <a:fld id="{E4A1EAEA-DFAD-438C-8F10-1FBA218FB43B}"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3E22CF42-59A0-4FE6-93FF-BF63C743449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F8E354F9-FFF7-4F99-98EB-5F8460C107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This is a non-voting position.</a:t>
            </a:r>
          </a:p>
          <a:p>
            <a:pPr eaLnBrk="1" hangingPunct="1"/>
            <a:endParaRPr lang="en-US" altLang="en-US"/>
          </a:p>
        </p:txBody>
      </p:sp>
      <p:sp>
        <p:nvSpPr>
          <p:cNvPr id="4" name="Slide Number Placeholder 3">
            <a:extLst>
              <a:ext uri="{FF2B5EF4-FFF2-40B4-BE49-F238E27FC236}">
                <a16:creationId xmlns:a16="http://schemas.microsoft.com/office/drawing/2014/main" id="{347B6216-6BFC-4412-AB6E-D8F9189367F6}"/>
              </a:ext>
            </a:extLst>
          </p:cNvPr>
          <p:cNvSpPr>
            <a:spLocks noGrp="1"/>
          </p:cNvSpPr>
          <p:nvPr>
            <p:ph type="sldNum" sz="quarter" idx="5"/>
          </p:nvPr>
        </p:nvSpPr>
        <p:spPr/>
        <p:txBody>
          <a:bodyPr/>
          <a:lstStyle/>
          <a:p>
            <a:pPr>
              <a:defRPr/>
            </a:pPr>
            <a:fld id="{2F97FBEF-6127-4B35-B047-FC91D5744FC4}" type="slidenum">
              <a:rPr lang="en-US" smtClean="0"/>
              <a:pPr>
                <a:defRPr/>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57410815-9973-418E-B1E5-66D0654FBEB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AD4F5CE3-4552-4AE4-A4C0-26D9BB267D4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a:t>Photo source: </a:t>
            </a:r>
            <a:r>
              <a:rPr lang="en-US" altLang="en-US"/>
              <a:t>https://www.flickr.com/photos/usdagov/4863432063/in/dateposted/ (couple)</a:t>
            </a:r>
          </a:p>
          <a:p>
            <a:pPr eaLnBrk="1" hangingPunct="1"/>
            <a:r>
              <a:rPr lang="en-US" altLang="en-US" b="1"/>
              <a:t>Photo source: </a:t>
            </a:r>
            <a:r>
              <a:rPr lang="en-US" altLang="en-US"/>
              <a:t>https://www.flickr.com/photos/usdagov/5746850679/in/dateposted/ (informing others)</a:t>
            </a:r>
          </a:p>
          <a:p>
            <a:pPr eaLnBrk="1" hangingPunct="1"/>
            <a:r>
              <a:rPr lang="en-US" altLang="en-US" b="1"/>
              <a:t>Photo source: </a:t>
            </a:r>
            <a:r>
              <a:rPr lang="en-US" altLang="en-US"/>
              <a:t>https://www.flickr.com/photos/usdagov/6144162527/in/dateposted/ (handing forms)</a:t>
            </a:r>
          </a:p>
          <a:p>
            <a:pPr eaLnBrk="1" hangingPunct="1"/>
            <a:r>
              <a:rPr lang="en-US" altLang="en-US" b="1"/>
              <a:t>Photo source: </a:t>
            </a:r>
            <a:r>
              <a:rPr lang="en-US" altLang="en-US"/>
              <a:t>https://www.flickr.com/photos/usdagov/29971665344/in/dateposted/ (women at table)</a:t>
            </a:r>
          </a:p>
          <a:p>
            <a:pPr eaLnBrk="1" hangingPunct="1"/>
            <a:endParaRPr lang="en-US" altLang="en-US"/>
          </a:p>
        </p:txBody>
      </p:sp>
      <p:sp>
        <p:nvSpPr>
          <p:cNvPr id="4" name="Slide Number Placeholder 3">
            <a:extLst>
              <a:ext uri="{FF2B5EF4-FFF2-40B4-BE49-F238E27FC236}">
                <a16:creationId xmlns:a16="http://schemas.microsoft.com/office/drawing/2014/main" id="{79CA59EA-D25E-4ADE-8AF1-5A626CF2CA17}"/>
              </a:ext>
            </a:extLst>
          </p:cNvPr>
          <p:cNvSpPr>
            <a:spLocks noGrp="1"/>
          </p:cNvSpPr>
          <p:nvPr>
            <p:ph type="sldNum" sz="quarter" idx="5"/>
          </p:nvPr>
        </p:nvSpPr>
        <p:spPr/>
        <p:txBody>
          <a:bodyPr/>
          <a:lstStyle/>
          <a:p>
            <a:pPr>
              <a:defRPr/>
            </a:pPr>
            <a:fld id="{4D663AC9-1A6E-49F1-864E-9AF804A8820A}" type="slidenum">
              <a:rPr lang="en-US" smtClean="0"/>
              <a:pPr>
                <a:defRPr/>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7A2DD236-79CE-409B-B3EB-462C025FDF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427"/>
          <a:stretch>
            <a:fillRect/>
          </a:stretch>
        </p:blipFill>
        <p:spPr bwMode="auto">
          <a:xfrm>
            <a:off x="0" y="1260475"/>
            <a:ext cx="5403850" cy="411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761E6501-FC6D-4361-82D4-489B05722C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1650" y="3341688"/>
            <a:ext cx="356235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622F955D-5670-42FE-A5E6-2E7DCAB6F8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1650" y="1260475"/>
            <a:ext cx="3562350" cy="185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a:extLst>
              <a:ext uri="{FF2B5EF4-FFF2-40B4-BE49-F238E27FC236}">
                <a16:creationId xmlns:a16="http://schemas.microsoft.com/office/drawing/2014/main" id="{B392E4A7-9F35-4D05-9D97-20520D5142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13136"/>
          <a:stretch>
            <a:fillRect/>
          </a:stretch>
        </p:blipFill>
        <p:spPr bwMode="auto">
          <a:xfrm>
            <a:off x="5578475" y="3341688"/>
            <a:ext cx="356552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71CA77FC-33B5-41E5-9DC8-D03E3D6B4B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30615"/>
          <a:stretch>
            <a:fillRect/>
          </a:stretch>
        </p:blipFill>
        <p:spPr bwMode="auto">
          <a:xfrm>
            <a:off x="5578475" y="1260475"/>
            <a:ext cx="3565525" cy="185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extLst>
              <a:ext uri="{FF2B5EF4-FFF2-40B4-BE49-F238E27FC236}">
                <a16:creationId xmlns:a16="http://schemas.microsoft.com/office/drawing/2014/main" id="{811CA086-D51E-4619-A1C8-7AEB64B8D8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258888"/>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a:extLst>
              <a:ext uri="{FF2B5EF4-FFF2-40B4-BE49-F238E27FC236}">
                <a16:creationId xmlns:a16="http://schemas.microsoft.com/office/drawing/2014/main" id="{BF044206-FAFD-4A42-89C5-DA6CA83C9CBF}"/>
              </a:ext>
            </a:extLst>
          </p:cNvPr>
          <p:cNvSpPr>
            <a:spLocks noGrp="1"/>
          </p:cNvSpPr>
          <p:nvPr>
            <p:ph type="title"/>
          </p:nvPr>
        </p:nvSpPr>
        <p:spPr>
          <a:xfrm>
            <a:off x="258184" y="5699051"/>
            <a:ext cx="7134988" cy="985283"/>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929024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b="1">
                <a:solidFill>
                  <a:srgbClr val="065744"/>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D0B66A-063F-4D5E-966D-6FAC0FA5E252}"/>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9ED0F1A-B708-4EC9-AA0F-96F4A952B5AC}" type="datetimeFigureOut">
              <a:rPr lang="en-US"/>
              <a:pPr>
                <a:defRPr/>
              </a:pPr>
              <a:t>6/4/2019</a:t>
            </a:fld>
            <a:endParaRPr lang="en-US"/>
          </a:p>
        </p:txBody>
      </p:sp>
      <p:sp>
        <p:nvSpPr>
          <p:cNvPr id="5" name="Footer Placeholder 4">
            <a:extLst>
              <a:ext uri="{FF2B5EF4-FFF2-40B4-BE49-F238E27FC236}">
                <a16:creationId xmlns:a16="http://schemas.microsoft.com/office/drawing/2014/main" id="{CE122771-3ED8-4496-A64A-67A219CE8152}"/>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B6CAA51C-251C-4F8E-A1FC-B48282D2D77C}"/>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2CCB0D4E-BB16-4354-8C4E-3D2C6E329BAD}" type="slidenum">
              <a:rPr lang="en-US"/>
              <a:pPr>
                <a:defRPr/>
              </a:pPr>
              <a:t>‹#›</a:t>
            </a:fld>
            <a:endParaRPr lang="en-US"/>
          </a:p>
        </p:txBody>
      </p:sp>
    </p:spTree>
    <p:extLst>
      <p:ext uri="{BB962C8B-B14F-4D97-AF65-F5344CB8AC3E}">
        <p14:creationId xmlns:p14="http://schemas.microsoft.com/office/powerpoint/2010/main" val="1600714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11684A7-BD8C-4EE2-9E3F-B97D26970F4A}"/>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5A59F55B-D718-45BA-9573-AF5D3410D462}" type="datetimeFigureOut">
              <a:rPr lang="en-US"/>
              <a:pPr>
                <a:defRPr/>
              </a:pPr>
              <a:t>6/4/2019</a:t>
            </a:fld>
            <a:endParaRPr lang="en-US"/>
          </a:p>
        </p:txBody>
      </p:sp>
      <p:sp>
        <p:nvSpPr>
          <p:cNvPr id="5" name="Footer Placeholder 4">
            <a:extLst>
              <a:ext uri="{FF2B5EF4-FFF2-40B4-BE49-F238E27FC236}">
                <a16:creationId xmlns:a16="http://schemas.microsoft.com/office/drawing/2014/main" id="{0F1A7BCE-18AC-419C-A0E9-72757E89CCDC}"/>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8426D4CC-477A-4E6B-ADF8-C91189A4801E}"/>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29C1F2BB-0DAA-4A78-BED4-F396F3722A55}" type="slidenum">
              <a:rPr lang="en-US"/>
              <a:pPr>
                <a:defRPr/>
              </a:pPr>
              <a:t>‹#›</a:t>
            </a:fld>
            <a:endParaRPr lang="en-US"/>
          </a:p>
        </p:txBody>
      </p:sp>
    </p:spTree>
    <p:extLst>
      <p:ext uri="{BB962C8B-B14F-4D97-AF65-F5344CB8AC3E}">
        <p14:creationId xmlns:p14="http://schemas.microsoft.com/office/powerpoint/2010/main" val="4286829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6">
            <a:extLst>
              <a:ext uri="{FF2B5EF4-FFF2-40B4-BE49-F238E27FC236}">
                <a16:creationId xmlns:a16="http://schemas.microsoft.com/office/drawing/2014/main" id="{40C252CF-99F7-43DA-8773-61EC3E01CDD5}"/>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4788E255-60F2-41A5-845E-F9FF1DECF3B3}" type="datetimeFigureOut">
              <a:rPr lang="en-US"/>
              <a:pPr>
                <a:defRPr/>
              </a:pPr>
              <a:t>6/4/2019</a:t>
            </a:fld>
            <a:endParaRPr lang="en-US"/>
          </a:p>
        </p:txBody>
      </p:sp>
      <p:sp>
        <p:nvSpPr>
          <p:cNvPr id="6" name="Footer Placeholder 7">
            <a:extLst>
              <a:ext uri="{FF2B5EF4-FFF2-40B4-BE49-F238E27FC236}">
                <a16:creationId xmlns:a16="http://schemas.microsoft.com/office/drawing/2014/main" id="{8286D042-DD00-4674-B504-26C4FFF9EE8A}"/>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8">
            <a:extLst>
              <a:ext uri="{FF2B5EF4-FFF2-40B4-BE49-F238E27FC236}">
                <a16:creationId xmlns:a16="http://schemas.microsoft.com/office/drawing/2014/main" id="{3E96BE89-4479-4ADC-BBBB-49E0E7C051FA}"/>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854CC94-3E20-453B-9C94-64BD5B3EC153}" type="slidenum">
              <a:rPr lang="en-US"/>
              <a:pPr>
                <a:defRPr/>
              </a:pPr>
              <a:t>‹#›</a:t>
            </a:fld>
            <a:endParaRPr lang="en-US"/>
          </a:p>
        </p:txBody>
      </p:sp>
    </p:spTree>
    <p:extLst>
      <p:ext uri="{BB962C8B-B14F-4D97-AF65-F5344CB8AC3E}">
        <p14:creationId xmlns:p14="http://schemas.microsoft.com/office/powerpoint/2010/main" val="2429079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935665"/>
            <a:ext cx="7886700" cy="7550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32B6989-14CC-44A7-A4E3-D55A3E1D94E4}"/>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92789BBB-DF16-42DA-9D54-4F898DD1DC85}" type="datetimeFigureOut">
              <a:rPr lang="en-US"/>
              <a:pPr>
                <a:defRPr/>
              </a:pPr>
              <a:t>6/4/2019</a:t>
            </a:fld>
            <a:endParaRPr lang="en-US"/>
          </a:p>
        </p:txBody>
      </p:sp>
      <p:sp>
        <p:nvSpPr>
          <p:cNvPr id="8" name="Footer Placeholder 7">
            <a:extLst>
              <a:ext uri="{FF2B5EF4-FFF2-40B4-BE49-F238E27FC236}">
                <a16:creationId xmlns:a16="http://schemas.microsoft.com/office/drawing/2014/main" id="{8CEDA872-4E92-4D08-A2F4-FD595832D9A7}"/>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9" name="Slide Number Placeholder 8">
            <a:extLst>
              <a:ext uri="{FF2B5EF4-FFF2-40B4-BE49-F238E27FC236}">
                <a16:creationId xmlns:a16="http://schemas.microsoft.com/office/drawing/2014/main" id="{7012470E-536A-4FDC-BCB0-9864F26F47F9}"/>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CB9FBCF7-DB05-4F02-956D-D89A35770638}" type="slidenum">
              <a:rPr lang="en-US"/>
              <a:pPr>
                <a:defRPr/>
              </a:pPr>
              <a:t>‹#›</a:t>
            </a:fld>
            <a:endParaRPr lang="en-US"/>
          </a:p>
        </p:txBody>
      </p:sp>
    </p:spTree>
    <p:extLst>
      <p:ext uri="{BB962C8B-B14F-4D97-AF65-F5344CB8AC3E}">
        <p14:creationId xmlns:p14="http://schemas.microsoft.com/office/powerpoint/2010/main" val="3149581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987426"/>
            <a:ext cx="2949178" cy="1443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615608"/>
            <a:ext cx="2949178" cy="325337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809004-43EC-49C5-A1DA-2C4C0F1A67B7}"/>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4B993F48-1AD8-4D71-AE3F-5D698ED81B2C}" type="datetimeFigureOut">
              <a:rPr lang="en-US"/>
              <a:pPr>
                <a:defRPr/>
              </a:pPr>
              <a:t>6/4/2019</a:t>
            </a:fld>
            <a:endParaRPr lang="en-US"/>
          </a:p>
        </p:txBody>
      </p:sp>
      <p:sp>
        <p:nvSpPr>
          <p:cNvPr id="6" name="Footer Placeholder 5">
            <a:extLst>
              <a:ext uri="{FF2B5EF4-FFF2-40B4-BE49-F238E27FC236}">
                <a16:creationId xmlns:a16="http://schemas.microsoft.com/office/drawing/2014/main" id="{09912BAD-125F-4EDD-BB62-0257C73652B8}"/>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a:extLst>
              <a:ext uri="{FF2B5EF4-FFF2-40B4-BE49-F238E27FC236}">
                <a16:creationId xmlns:a16="http://schemas.microsoft.com/office/drawing/2014/main" id="{0280EF77-CC7B-4BCE-8EB8-A996FEE3C0C4}"/>
              </a:ext>
            </a:extLst>
          </p:cNvPr>
          <p:cNvSpPr>
            <a:spLocks noGrp="1"/>
          </p:cNvSpPr>
          <p:nvPr>
            <p:ph type="sldNum" sz="quarter" idx="12"/>
          </p:nvPr>
        </p:nvSpPr>
        <p:spPr>
          <a:xfrm>
            <a:off x="64579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E8CEE31F-40EF-490D-874F-55F89122B45F}" type="slidenum">
              <a:rPr lang="en-US"/>
              <a:pPr>
                <a:defRPr/>
              </a:pPr>
              <a:t>‹#›</a:t>
            </a:fld>
            <a:endParaRPr lang="en-US"/>
          </a:p>
        </p:txBody>
      </p:sp>
    </p:spTree>
    <p:extLst>
      <p:ext uri="{BB962C8B-B14F-4D97-AF65-F5344CB8AC3E}">
        <p14:creationId xmlns:p14="http://schemas.microsoft.com/office/powerpoint/2010/main" val="75579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46E0D9A-BD9A-413F-A2C2-7514E294DD03}"/>
              </a:ext>
            </a:extLst>
          </p:cNvPr>
          <p:cNvSpPr>
            <a:spLocks noGrp="1" noChangeArrowheads="1"/>
          </p:cNvSpPr>
          <p:nvPr>
            <p:ph type="title"/>
          </p:nvPr>
        </p:nvSpPr>
        <p:spPr bwMode="auto">
          <a:xfrm>
            <a:off x="628650" y="992188"/>
            <a:ext cx="710406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48A23965-25DB-4F89-BB48-E18E6ABEA257}"/>
              </a:ext>
            </a:extLst>
          </p:cNvPr>
          <p:cNvSpPr>
            <a:spLocks noGrp="1" noChangeArrowheads="1"/>
          </p:cNvSpPr>
          <p:nvPr>
            <p:ph type="body" idx="1"/>
          </p:nvPr>
        </p:nvSpPr>
        <p:spPr bwMode="auto">
          <a:xfrm>
            <a:off x="628650" y="1825625"/>
            <a:ext cx="7104063"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Lst>
  <p:txStyles>
    <p:titleStyle>
      <a:lvl1pPr algn="l" rtl="0" eaLnBrk="1" fontAlgn="base" hangingPunct="1">
        <a:lnSpc>
          <a:spcPct val="90000"/>
        </a:lnSpc>
        <a:spcBef>
          <a:spcPct val="0"/>
        </a:spcBef>
        <a:spcAft>
          <a:spcPct val="0"/>
        </a:spcAft>
        <a:defRPr sz="4000" kern="1200">
          <a:solidFill>
            <a:srgbClr val="668A25"/>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2pPr>
      <a:lvl3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3pPr>
      <a:lvl4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4pPr>
      <a:lvl5pPr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5pPr>
      <a:lvl6pPr marL="4572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6pPr>
      <a:lvl7pPr marL="9144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7pPr>
      <a:lvl8pPr marL="13716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8pPr>
      <a:lvl9pPr marL="1828800" algn="l" rtl="0" eaLnBrk="1" fontAlgn="base" hangingPunct="1">
        <a:lnSpc>
          <a:spcPct val="90000"/>
        </a:lnSpc>
        <a:spcBef>
          <a:spcPct val="0"/>
        </a:spcBef>
        <a:spcAft>
          <a:spcPct val="0"/>
        </a:spcAft>
        <a:defRPr sz="4000">
          <a:solidFill>
            <a:srgbClr val="668A25"/>
          </a:solidFill>
          <a:latin typeface="Arial" panose="020B0604020202020204" pitchFamily="34" charset="0"/>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fsa.usda.gov/election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fsa.usda.gov/election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a:extLst>
              <a:ext uri="{FF2B5EF4-FFF2-40B4-BE49-F238E27FC236}">
                <a16:creationId xmlns:a16="http://schemas.microsoft.com/office/drawing/2014/main" id="{C9A3385F-17E2-4B7B-A99C-596C7F13DDAA}"/>
              </a:ext>
            </a:extLst>
          </p:cNvPr>
          <p:cNvSpPr>
            <a:spLocks noGrp="1" noChangeArrowheads="1"/>
          </p:cNvSpPr>
          <p:nvPr>
            <p:ph type="title"/>
          </p:nvPr>
        </p:nvSpPr>
        <p:spPr>
          <a:xfrm>
            <a:off x="258763" y="5699125"/>
            <a:ext cx="7134225" cy="985838"/>
          </a:xfrm>
        </p:spPr>
        <p:txBody>
          <a:bodyPr/>
          <a:lstStyle/>
          <a:p>
            <a:pPr eaLnBrk="1" hangingPunct="1"/>
            <a:r>
              <a:rPr lang="en-US" altLang="en-US"/>
              <a:t>2019 County Committee Elections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DEC65CB2-013B-4C4C-96FB-5BA674796C3D}"/>
              </a:ext>
            </a:extLst>
          </p:cNvPr>
          <p:cNvSpPr>
            <a:spLocks noGrp="1" noChangeArrowheads="1"/>
          </p:cNvSpPr>
          <p:nvPr>
            <p:ph type="title"/>
          </p:nvPr>
        </p:nvSpPr>
        <p:spPr/>
        <p:txBody>
          <a:bodyPr/>
          <a:lstStyle/>
          <a:p>
            <a:pPr eaLnBrk="1" hangingPunct="1"/>
            <a:r>
              <a:rPr lang="en-US" altLang="en-US"/>
              <a:t>Role of the Advisor</a:t>
            </a:r>
          </a:p>
        </p:txBody>
      </p:sp>
      <p:sp>
        <p:nvSpPr>
          <p:cNvPr id="25603" name="Content Placeholder 2">
            <a:extLst>
              <a:ext uri="{FF2B5EF4-FFF2-40B4-BE49-F238E27FC236}">
                <a16:creationId xmlns:a16="http://schemas.microsoft.com/office/drawing/2014/main" id="{BDFDD5D2-B694-4D27-ACA1-C034C2BD73D3}"/>
              </a:ext>
            </a:extLst>
          </p:cNvPr>
          <p:cNvSpPr>
            <a:spLocks noGrp="1" noChangeArrowheads="1"/>
          </p:cNvSpPr>
          <p:nvPr>
            <p:ph idx="1"/>
          </p:nvPr>
        </p:nvSpPr>
        <p:spPr/>
        <p:txBody>
          <a:bodyPr/>
          <a:lstStyle/>
          <a:p>
            <a:pPr eaLnBrk="1" hangingPunct="1"/>
            <a:r>
              <a:rPr lang="en-US" altLang="en-US" sz="2400" b="0"/>
              <a:t>Officially appointed by the FSA state committee based on county committee or community-based organizations recommendations.</a:t>
            </a:r>
            <a:br>
              <a:rPr lang="en-US" altLang="en-US" sz="2400" b="0"/>
            </a:br>
            <a:br>
              <a:rPr lang="en-US" altLang="en-US" sz="2400" b="0"/>
            </a:br>
            <a:r>
              <a:rPr lang="en-US" altLang="en-US" sz="2400" b="0"/>
              <a:t>Appointed to county committees in counties or multi-county jurisdictions that have significant numbers of underserved producers, but lack such members on FSA county committee.</a:t>
            </a:r>
            <a:br>
              <a:rPr lang="en-US" altLang="en-US" sz="2400" b="0"/>
            </a:br>
            <a:br>
              <a:rPr lang="en-US" altLang="en-US" sz="2400" b="0"/>
            </a:br>
            <a:r>
              <a:rPr lang="en-US" altLang="en-US" sz="2400" b="0"/>
              <a:t>Provide diverse viewpoints and represent the interests of underserved communities in the decisions made by the County Committee. </a:t>
            </a:r>
            <a:br>
              <a:rPr lang="en-US" altLang="en-US" sz="2400" b="0"/>
            </a:br>
            <a:br>
              <a:rPr lang="en-US" altLang="en-US" sz="2400" b="0"/>
            </a:br>
            <a:r>
              <a:rPr lang="en-US" altLang="en-US" sz="2400" b="0"/>
              <a:t>*Non-voting position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6286A-FD82-4BE1-A344-608CC6D244F5}"/>
              </a:ext>
            </a:extLst>
          </p:cNvPr>
          <p:cNvSpPr>
            <a:spLocks noGrp="1"/>
          </p:cNvSpPr>
          <p:nvPr>
            <p:ph type="title"/>
          </p:nvPr>
        </p:nvSpPr>
        <p:spPr/>
        <p:txBody>
          <a:bodyPr/>
          <a:lstStyle/>
          <a:p>
            <a:r>
              <a:rPr lang="en-US" dirty="0"/>
              <a:t>How are Advisors Appointed?</a:t>
            </a:r>
          </a:p>
        </p:txBody>
      </p:sp>
      <p:sp>
        <p:nvSpPr>
          <p:cNvPr id="3" name="Content Placeholder 2">
            <a:extLst>
              <a:ext uri="{FF2B5EF4-FFF2-40B4-BE49-F238E27FC236}">
                <a16:creationId xmlns:a16="http://schemas.microsoft.com/office/drawing/2014/main" id="{1B47B645-4ED8-4C31-8742-15325A44090D}"/>
              </a:ext>
            </a:extLst>
          </p:cNvPr>
          <p:cNvSpPr>
            <a:spLocks noGrp="1"/>
          </p:cNvSpPr>
          <p:nvPr>
            <p:ph idx="1"/>
          </p:nvPr>
        </p:nvSpPr>
        <p:spPr>
          <a:xfrm>
            <a:off x="628650" y="1690688"/>
            <a:ext cx="7391225" cy="4486275"/>
          </a:xfrm>
        </p:spPr>
        <p:txBody>
          <a:bodyPr/>
          <a:lstStyle/>
          <a:p>
            <a:endParaRPr lang="en-US" dirty="0"/>
          </a:p>
          <a:p>
            <a:pPr lvl="1"/>
            <a:r>
              <a:rPr lang="en-US" sz="2800" dirty="0">
                <a:solidFill>
                  <a:srgbClr val="065744"/>
                </a:solidFill>
              </a:rPr>
              <a:t>The </a:t>
            </a:r>
            <a:r>
              <a:rPr lang="en-US" sz="2800" b="1" dirty="0">
                <a:solidFill>
                  <a:srgbClr val="065744"/>
                </a:solidFill>
              </a:rPr>
              <a:t>Non-Voting Advisors </a:t>
            </a:r>
            <a:r>
              <a:rPr lang="en-US" sz="2800" dirty="0">
                <a:solidFill>
                  <a:srgbClr val="065744"/>
                </a:solidFill>
              </a:rPr>
              <a:t>get selected by the State County Committee after the County Committee sends up recommendations.</a:t>
            </a:r>
          </a:p>
          <a:p>
            <a:pPr marL="457200" lvl="1" indent="0">
              <a:buNone/>
            </a:pPr>
            <a:endParaRPr lang="en-US" sz="2800" dirty="0">
              <a:solidFill>
                <a:srgbClr val="065744"/>
              </a:solidFill>
            </a:endParaRPr>
          </a:p>
          <a:p>
            <a:pPr lvl="1"/>
            <a:r>
              <a:rPr lang="en-US" sz="2800" dirty="0">
                <a:solidFill>
                  <a:srgbClr val="065744"/>
                </a:solidFill>
              </a:rPr>
              <a:t>A </a:t>
            </a:r>
            <a:r>
              <a:rPr lang="en-US" sz="2800" b="1" dirty="0">
                <a:solidFill>
                  <a:srgbClr val="065744"/>
                </a:solidFill>
              </a:rPr>
              <a:t>Voting SDA Advisor </a:t>
            </a:r>
            <a:r>
              <a:rPr lang="en-US" sz="2800" dirty="0">
                <a:solidFill>
                  <a:srgbClr val="065744"/>
                </a:solidFill>
              </a:rPr>
              <a:t>is appointed by the Secretary after USDA runs a report to see which county needs an appointed SDA after the </a:t>
            </a:r>
            <a:r>
              <a:rPr lang="en-US" sz="2800">
                <a:solidFill>
                  <a:srgbClr val="065744"/>
                </a:solidFill>
              </a:rPr>
              <a:t>regular election.</a:t>
            </a:r>
            <a:r>
              <a:rPr lang="en-US" sz="2800" dirty="0">
                <a:solidFill>
                  <a:srgbClr val="065744"/>
                </a:solidFill>
              </a:rPr>
              <a:t>   </a:t>
            </a:r>
          </a:p>
          <a:p>
            <a:endParaRPr lang="en-US" dirty="0"/>
          </a:p>
        </p:txBody>
      </p:sp>
    </p:spTree>
    <p:extLst>
      <p:ext uri="{BB962C8B-B14F-4D97-AF65-F5344CB8AC3E}">
        <p14:creationId xmlns:p14="http://schemas.microsoft.com/office/powerpoint/2010/main" val="3408248527"/>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B9DF18C-B3D9-4D7F-A99F-8F23B514CE79}"/>
              </a:ext>
            </a:extLst>
          </p:cNvPr>
          <p:cNvSpPr>
            <a:spLocks noGrp="1" noChangeArrowheads="1"/>
          </p:cNvSpPr>
          <p:nvPr>
            <p:ph type="title"/>
          </p:nvPr>
        </p:nvSpPr>
        <p:spPr/>
        <p:txBody>
          <a:bodyPr/>
          <a:lstStyle/>
          <a:p>
            <a:pPr eaLnBrk="1" hangingPunct="1"/>
            <a:r>
              <a:rPr lang="en-US" altLang="en-US" sz="3200"/>
              <a:t>How do I participate in the County Committee elections?</a:t>
            </a:r>
          </a:p>
        </p:txBody>
      </p:sp>
      <p:sp>
        <p:nvSpPr>
          <p:cNvPr id="27651" name="Content Placeholder 2">
            <a:extLst>
              <a:ext uri="{FF2B5EF4-FFF2-40B4-BE49-F238E27FC236}">
                <a16:creationId xmlns:a16="http://schemas.microsoft.com/office/drawing/2014/main" id="{7D2C791F-FF63-4C39-A6D6-C9B2C06BBC8A}"/>
              </a:ext>
            </a:extLst>
          </p:cNvPr>
          <p:cNvSpPr>
            <a:spLocks noGrp="1" noChangeArrowheads="1"/>
          </p:cNvSpPr>
          <p:nvPr>
            <p:ph idx="1"/>
          </p:nvPr>
        </p:nvSpPr>
        <p:spPr>
          <a:xfrm>
            <a:off x="628650" y="2001838"/>
            <a:ext cx="2971800" cy="1860550"/>
          </a:xfrm>
        </p:spPr>
        <p:txBody>
          <a:bodyPr/>
          <a:lstStyle/>
          <a:p>
            <a:pPr eaLnBrk="1" hangingPunct="1"/>
            <a:r>
              <a:rPr lang="en-US" altLang="en-US"/>
              <a:t>Nominate</a:t>
            </a:r>
          </a:p>
          <a:p>
            <a:pPr eaLnBrk="1" hangingPunct="1"/>
            <a:r>
              <a:rPr lang="en-US" altLang="en-US"/>
              <a:t>Vote</a:t>
            </a:r>
          </a:p>
          <a:p>
            <a:pPr eaLnBrk="1" hangingPunct="1"/>
            <a:r>
              <a:rPr lang="en-US" altLang="en-US"/>
              <a:t>Inform others </a:t>
            </a:r>
          </a:p>
          <a:p>
            <a:pPr eaLnBrk="1" hangingPunct="1"/>
            <a:endParaRPr lang="en-US" altLang="en-US"/>
          </a:p>
        </p:txBody>
      </p:sp>
      <p:pic>
        <p:nvPicPr>
          <p:cNvPr id="27652" name="Picture 4">
            <a:extLst>
              <a:ext uri="{FF2B5EF4-FFF2-40B4-BE49-F238E27FC236}">
                <a16:creationId xmlns:a16="http://schemas.microsoft.com/office/drawing/2014/main" id="{39DEF8CB-0A45-421D-B01E-DAF59B2F90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16338" y="1785938"/>
            <a:ext cx="1528762" cy="2290762"/>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27653" name="Picture 5">
            <a:extLst>
              <a:ext uri="{FF2B5EF4-FFF2-40B4-BE49-F238E27FC236}">
                <a16:creationId xmlns:a16="http://schemas.microsoft.com/office/drawing/2014/main" id="{B93528BF-B290-4B37-9FF2-ABCB0FBB379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21338" y="1781175"/>
            <a:ext cx="2590800" cy="1727200"/>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27654" name="Picture 6">
            <a:extLst>
              <a:ext uri="{FF2B5EF4-FFF2-40B4-BE49-F238E27FC236}">
                <a16:creationId xmlns:a16="http://schemas.microsoft.com/office/drawing/2014/main" id="{51259435-A046-44CE-986C-5CF4B3904D7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83238" y="3709988"/>
            <a:ext cx="2590800" cy="1943100"/>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27655" name="Picture 7">
            <a:extLst>
              <a:ext uri="{FF2B5EF4-FFF2-40B4-BE49-F238E27FC236}">
                <a16:creationId xmlns:a16="http://schemas.microsoft.com/office/drawing/2014/main" id="{AFE116FE-4CA6-45B7-8FDA-D7C6D0E01EA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735138" y="4327525"/>
            <a:ext cx="3509962" cy="1771650"/>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AE69B713-4621-4002-8D3F-D646FD66ED8A}"/>
              </a:ext>
            </a:extLst>
          </p:cNvPr>
          <p:cNvSpPr>
            <a:spLocks noGrp="1" noChangeArrowheads="1"/>
          </p:cNvSpPr>
          <p:nvPr>
            <p:ph type="title"/>
          </p:nvPr>
        </p:nvSpPr>
        <p:spPr/>
        <p:txBody>
          <a:bodyPr/>
          <a:lstStyle/>
          <a:p>
            <a:pPr eaLnBrk="1" hangingPunct="1"/>
            <a:r>
              <a:rPr lang="en-US" altLang="en-US"/>
              <a:t>Nominating</a:t>
            </a:r>
          </a:p>
        </p:txBody>
      </p:sp>
      <p:sp>
        <p:nvSpPr>
          <p:cNvPr id="37891" name="Content Placeholder 2">
            <a:extLst>
              <a:ext uri="{FF2B5EF4-FFF2-40B4-BE49-F238E27FC236}">
                <a16:creationId xmlns:a16="http://schemas.microsoft.com/office/drawing/2014/main" id="{4D592CA5-8EA9-4344-8D16-115CF1EE03CF}"/>
              </a:ext>
            </a:extLst>
          </p:cNvPr>
          <p:cNvSpPr>
            <a:spLocks noGrp="1" noChangeArrowheads="1"/>
          </p:cNvSpPr>
          <p:nvPr>
            <p:ph idx="1"/>
          </p:nvPr>
        </p:nvSpPr>
        <p:spPr>
          <a:xfrm>
            <a:off x="628650" y="1825625"/>
            <a:ext cx="4697413" cy="4351338"/>
          </a:xfrm>
        </p:spPr>
        <p:txBody>
          <a:bodyPr/>
          <a:lstStyle/>
          <a:p>
            <a:pPr marL="342900" indent="-342900" eaLnBrk="1" hangingPunct="1">
              <a:buFont typeface="Arial" panose="020B0604020202020204" pitchFamily="34" charset="0"/>
              <a:buChar char="•"/>
            </a:pPr>
            <a:r>
              <a:rPr lang="en-US" altLang="en-US" sz="2400" b="0" dirty="0"/>
              <a:t>Runs June 14 – August 1</a:t>
            </a:r>
          </a:p>
          <a:p>
            <a:pPr marL="342900" indent="-342900" eaLnBrk="1" hangingPunct="1">
              <a:buFont typeface="Arial" panose="020B0604020202020204" pitchFamily="34" charset="0"/>
              <a:buChar char="•"/>
            </a:pPr>
            <a:endParaRPr lang="en-US" altLang="en-US" sz="2400" b="0" dirty="0"/>
          </a:p>
          <a:p>
            <a:pPr marL="342900" indent="-342900" eaLnBrk="1" hangingPunct="1">
              <a:buFont typeface="Arial" panose="020B0604020202020204" pitchFamily="34" charset="0"/>
              <a:buChar char="•"/>
            </a:pPr>
            <a:r>
              <a:rPr lang="en-US" altLang="en-US" sz="2400" b="0" dirty="0"/>
              <a:t>Nominate yourself or others</a:t>
            </a:r>
          </a:p>
          <a:p>
            <a:pPr marL="342900" indent="-342900" eaLnBrk="1" hangingPunct="1">
              <a:buFont typeface="Arial" panose="020B0604020202020204" pitchFamily="34" charset="0"/>
              <a:buChar char="•"/>
            </a:pPr>
            <a:endParaRPr lang="en-US" altLang="en-US" sz="2400" b="0" dirty="0"/>
          </a:p>
          <a:p>
            <a:pPr marL="342900" indent="-342900" eaLnBrk="1" hangingPunct="1">
              <a:buFont typeface="Arial" panose="020B0604020202020204" pitchFamily="34" charset="0"/>
              <a:buChar char="•"/>
            </a:pPr>
            <a:r>
              <a:rPr lang="en-US" altLang="en-US" sz="2400" b="0" dirty="0"/>
              <a:t>Forms available online at</a:t>
            </a:r>
            <a:br>
              <a:rPr lang="en-US" altLang="en-US" sz="2400" b="0" dirty="0"/>
            </a:br>
            <a:r>
              <a:rPr lang="en-US" altLang="en-US" sz="2400" b="0" dirty="0"/>
              <a:t> </a:t>
            </a:r>
            <a:r>
              <a:rPr lang="en-US" altLang="en-US" sz="2400" b="0" dirty="0">
                <a:hlinkClick r:id="rId2"/>
              </a:rPr>
              <a:t>www.fsa.usda.gov/elections</a:t>
            </a:r>
            <a:r>
              <a:rPr lang="en-US" altLang="en-US" sz="2400" b="0" dirty="0"/>
              <a:t> or from any FSA office</a:t>
            </a:r>
          </a:p>
          <a:p>
            <a:pPr marL="342900" indent="-342900" eaLnBrk="1" hangingPunct="1">
              <a:buFont typeface="Arial" panose="020B0604020202020204" pitchFamily="34" charset="0"/>
              <a:buChar char="•"/>
            </a:pPr>
            <a:endParaRPr lang="en-US" altLang="en-US" sz="2400" b="0" dirty="0"/>
          </a:p>
          <a:p>
            <a:pPr marL="342900" indent="-342900" eaLnBrk="1" hangingPunct="1">
              <a:buFont typeface="Arial" panose="020B0604020202020204" pitchFamily="34" charset="0"/>
              <a:buChar char="•"/>
            </a:pPr>
            <a:r>
              <a:rPr lang="en-US" altLang="en-US" sz="2400" b="0" dirty="0"/>
              <a:t>Must sign form  </a:t>
            </a:r>
          </a:p>
          <a:p>
            <a:pPr marL="342900" indent="-342900" eaLnBrk="1" hangingPunct="1">
              <a:buFont typeface="Arial" panose="020B0604020202020204" pitchFamily="34" charset="0"/>
              <a:buChar char="•"/>
            </a:pPr>
            <a:endParaRPr lang="en-US" altLang="en-US" sz="2400" dirty="0"/>
          </a:p>
        </p:txBody>
      </p:sp>
      <p:pic>
        <p:nvPicPr>
          <p:cNvPr id="4" name="Picture 3">
            <a:extLst>
              <a:ext uri="{FF2B5EF4-FFF2-40B4-BE49-F238E27FC236}">
                <a16:creationId xmlns:a16="http://schemas.microsoft.com/office/drawing/2014/main" id="{ADFEEB3D-C0E6-4BEC-8AE7-64AEA0D1E83A}"/>
              </a:ext>
            </a:extLst>
          </p:cNvPr>
          <p:cNvPicPr>
            <a:picLocks noChangeAspect="1"/>
          </p:cNvPicPr>
          <p:nvPr/>
        </p:nvPicPr>
        <p:blipFill>
          <a:blip r:embed="rId3"/>
          <a:stretch>
            <a:fillRect/>
          </a:stretch>
        </p:blipFill>
        <p:spPr>
          <a:xfrm>
            <a:off x="5480050" y="1298575"/>
            <a:ext cx="3411538" cy="4260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AE69B713-4621-4002-8D3F-D646FD66ED8A}"/>
              </a:ext>
            </a:extLst>
          </p:cNvPr>
          <p:cNvSpPr>
            <a:spLocks noGrp="1" noChangeArrowheads="1"/>
          </p:cNvSpPr>
          <p:nvPr>
            <p:ph type="title"/>
          </p:nvPr>
        </p:nvSpPr>
        <p:spPr/>
        <p:txBody>
          <a:bodyPr/>
          <a:lstStyle/>
          <a:p>
            <a:pPr eaLnBrk="1" hangingPunct="1"/>
            <a:r>
              <a:rPr lang="en-US" altLang="en-US" dirty="0"/>
              <a:t>How to Nominate</a:t>
            </a:r>
          </a:p>
        </p:txBody>
      </p:sp>
      <p:sp>
        <p:nvSpPr>
          <p:cNvPr id="37891" name="Content Placeholder 2">
            <a:extLst>
              <a:ext uri="{FF2B5EF4-FFF2-40B4-BE49-F238E27FC236}">
                <a16:creationId xmlns:a16="http://schemas.microsoft.com/office/drawing/2014/main" id="{4D592CA5-8EA9-4344-8D16-115CF1EE03CF}"/>
              </a:ext>
            </a:extLst>
          </p:cNvPr>
          <p:cNvSpPr>
            <a:spLocks noGrp="1" noChangeArrowheads="1"/>
          </p:cNvSpPr>
          <p:nvPr>
            <p:ph idx="1"/>
          </p:nvPr>
        </p:nvSpPr>
        <p:spPr>
          <a:xfrm>
            <a:off x="628650" y="1825625"/>
            <a:ext cx="8070733" cy="4351338"/>
          </a:xfrm>
        </p:spPr>
        <p:txBody>
          <a:bodyPr/>
          <a:lstStyle/>
          <a:p>
            <a:pPr lvl="1"/>
            <a:r>
              <a:rPr lang="en-US" b="1" dirty="0">
                <a:solidFill>
                  <a:srgbClr val="065744"/>
                </a:solidFill>
              </a:rPr>
              <a:t>To hold office as a COC member or alternate, a person must fulfill each requirement: </a:t>
            </a:r>
          </a:p>
          <a:p>
            <a:pPr lvl="2"/>
            <a:r>
              <a:rPr lang="en-US" sz="2400" dirty="0">
                <a:solidFill>
                  <a:srgbClr val="065744"/>
                </a:solidFill>
              </a:rPr>
              <a:t>be a producer who owns or operates a farm or ranch;</a:t>
            </a:r>
          </a:p>
          <a:p>
            <a:pPr lvl="2"/>
            <a:r>
              <a:rPr lang="en-US" sz="2400" dirty="0">
                <a:solidFill>
                  <a:srgbClr val="065744"/>
                </a:solidFill>
              </a:rPr>
              <a:t>participate or cooperate in any FSA program provided for by law; </a:t>
            </a:r>
          </a:p>
          <a:p>
            <a:pPr lvl="2"/>
            <a:r>
              <a:rPr lang="en-US" sz="2400" dirty="0">
                <a:solidFill>
                  <a:srgbClr val="065744"/>
                </a:solidFill>
              </a:rPr>
              <a:t>be a U.S. Citizen; </a:t>
            </a:r>
          </a:p>
          <a:p>
            <a:pPr lvl="2"/>
            <a:r>
              <a:rPr lang="en-US" sz="2400" dirty="0">
                <a:solidFill>
                  <a:srgbClr val="065744"/>
                </a:solidFill>
              </a:rPr>
              <a:t>be of legal voting age; </a:t>
            </a:r>
          </a:p>
          <a:p>
            <a:pPr lvl="2"/>
            <a:r>
              <a:rPr lang="en-US" sz="2400" dirty="0">
                <a:solidFill>
                  <a:srgbClr val="065744"/>
                </a:solidFill>
              </a:rPr>
              <a:t>meet the basic eligibility requirements; and </a:t>
            </a:r>
          </a:p>
          <a:p>
            <a:pPr lvl="2"/>
            <a:r>
              <a:rPr lang="en-US" sz="2400" dirty="0">
                <a:solidFill>
                  <a:srgbClr val="065744"/>
                </a:solidFill>
              </a:rPr>
              <a:t>reside in the county or multi-county jurisdiction in which they will be serving.</a:t>
            </a:r>
          </a:p>
          <a:p>
            <a:pPr marL="342900" indent="-342900" eaLnBrk="1" hangingPunct="1">
              <a:buFont typeface="Arial" panose="020B0604020202020204" pitchFamily="34" charset="0"/>
              <a:buChar char="•"/>
            </a:pPr>
            <a:endParaRPr lang="en-US" altLang="en-US" sz="2400" dirty="0"/>
          </a:p>
        </p:txBody>
      </p:sp>
    </p:spTree>
    <p:extLst>
      <p:ext uri="{BB962C8B-B14F-4D97-AF65-F5344CB8AC3E}">
        <p14:creationId xmlns:p14="http://schemas.microsoft.com/office/powerpoint/2010/main" val="3310692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AE69B713-4621-4002-8D3F-D646FD66ED8A}"/>
              </a:ext>
            </a:extLst>
          </p:cNvPr>
          <p:cNvSpPr>
            <a:spLocks noGrp="1" noChangeArrowheads="1"/>
          </p:cNvSpPr>
          <p:nvPr>
            <p:ph type="title"/>
          </p:nvPr>
        </p:nvSpPr>
        <p:spPr/>
        <p:txBody>
          <a:bodyPr/>
          <a:lstStyle/>
          <a:p>
            <a:pPr eaLnBrk="1" hangingPunct="1"/>
            <a:r>
              <a:rPr lang="en-US" altLang="en-US" dirty="0"/>
              <a:t>How to Nominate, continued</a:t>
            </a:r>
          </a:p>
        </p:txBody>
      </p:sp>
      <p:sp>
        <p:nvSpPr>
          <p:cNvPr id="37891" name="Content Placeholder 2">
            <a:extLst>
              <a:ext uri="{FF2B5EF4-FFF2-40B4-BE49-F238E27FC236}">
                <a16:creationId xmlns:a16="http://schemas.microsoft.com/office/drawing/2014/main" id="{4D592CA5-8EA9-4344-8D16-115CF1EE03CF}"/>
              </a:ext>
            </a:extLst>
          </p:cNvPr>
          <p:cNvSpPr>
            <a:spLocks noGrp="1" noChangeArrowheads="1"/>
          </p:cNvSpPr>
          <p:nvPr>
            <p:ph idx="1"/>
          </p:nvPr>
        </p:nvSpPr>
        <p:spPr>
          <a:xfrm>
            <a:off x="628650" y="1825625"/>
            <a:ext cx="8070733" cy="4351338"/>
          </a:xfrm>
        </p:spPr>
        <p:txBody>
          <a:bodyPr/>
          <a:lstStyle/>
          <a:p>
            <a:pPr lvl="1"/>
            <a:r>
              <a:rPr lang="en-US" dirty="0">
                <a:solidFill>
                  <a:srgbClr val="065744"/>
                </a:solidFill>
              </a:rPr>
              <a:t>Individuals may nominate themselves or others as a candidate. </a:t>
            </a:r>
          </a:p>
          <a:p>
            <a:pPr marL="457200" lvl="1" indent="0">
              <a:buNone/>
            </a:pPr>
            <a:endParaRPr lang="en-US" dirty="0">
              <a:solidFill>
                <a:srgbClr val="065744"/>
              </a:solidFill>
            </a:endParaRPr>
          </a:p>
          <a:p>
            <a:pPr lvl="1"/>
            <a:r>
              <a:rPr lang="en-US" dirty="0">
                <a:solidFill>
                  <a:srgbClr val="065744"/>
                </a:solidFill>
              </a:rPr>
              <a:t>Additionally, organizations representing underserved (minority and women) farmers or ranchers may nominate candidates. </a:t>
            </a:r>
          </a:p>
          <a:p>
            <a:pPr marL="457200" lvl="1" indent="0">
              <a:buNone/>
            </a:pPr>
            <a:endParaRPr lang="en-US" dirty="0">
              <a:solidFill>
                <a:srgbClr val="065744"/>
              </a:solidFill>
            </a:endParaRPr>
          </a:p>
          <a:p>
            <a:pPr lvl="1"/>
            <a:r>
              <a:rPr lang="en-US" dirty="0">
                <a:solidFill>
                  <a:srgbClr val="065744"/>
                </a:solidFill>
              </a:rPr>
              <a:t>Nomination forms are filed for the county committee at the office that administers a producer’s farm records. </a:t>
            </a:r>
          </a:p>
          <a:p>
            <a:pPr eaLnBrk="1" hangingPunct="1"/>
            <a:endParaRPr lang="en-US" altLang="en-US" sz="2400" b="0" dirty="0"/>
          </a:p>
        </p:txBody>
      </p:sp>
    </p:spTree>
    <p:extLst>
      <p:ext uri="{BB962C8B-B14F-4D97-AF65-F5344CB8AC3E}">
        <p14:creationId xmlns:p14="http://schemas.microsoft.com/office/powerpoint/2010/main" val="4231517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AE69B713-4621-4002-8D3F-D646FD66ED8A}"/>
              </a:ext>
            </a:extLst>
          </p:cNvPr>
          <p:cNvSpPr>
            <a:spLocks noGrp="1" noChangeArrowheads="1"/>
          </p:cNvSpPr>
          <p:nvPr>
            <p:ph type="title"/>
          </p:nvPr>
        </p:nvSpPr>
        <p:spPr/>
        <p:txBody>
          <a:bodyPr/>
          <a:lstStyle/>
          <a:p>
            <a:pPr eaLnBrk="1" hangingPunct="1"/>
            <a:r>
              <a:rPr lang="en-US" altLang="en-US" dirty="0"/>
              <a:t>How to Nominate, continued</a:t>
            </a:r>
          </a:p>
        </p:txBody>
      </p:sp>
      <p:sp>
        <p:nvSpPr>
          <p:cNvPr id="37891" name="Content Placeholder 2">
            <a:extLst>
              <a:ext uri="{FF2B5EF4-FFF2-40B4-BE49-F238E27FC236}">
                <a16:creationId xmlns:a16="http://schemas.microsoft.com/office/drawing/2014/main" id="{4D592CA5-8EA9-4344-8D16-115CF1EE03CF}"/>
              </a:ext>
            </a:extLst>
          </p:cNvPr>
          <p:cNvSpPr>
            <a:spLocks noGrp="1" noChangeArrowheads="1"/>
          </p:cNvSpPr>
          <p:nvPr>
            <p:ph idx="1"/>
          </p:nvPr>
        </p:nvSpPr>
        <p:spPr>
          <a:xfrm>
            <a:off x="628650" y="1825625"/>
            <a:ext cx="8070733" cy="4351338"/>
          </a:xfrm>
        </p:spPr>
        <p:txBody>
          <a:bodyPr/>
          <a:lstStyle/>
          <a:p>
            <a:pPr lvl="1"/>
            <a:r>
              <a:rPr lang="en-US" dirty="0">
                <a:solidFill>
                  <a:srgbClr val="065744"/>
                </a:solidFill>
              </a:rPr>
              <a:t>To become a nominee, eligible individuals must sign nomination form FSA-669A. </a:t>
            </a:r>
          </a:p>
          <a:p>
            <a:pPr marL="457200" lvl="1" indent="0">
              <a:buNone/>
            </a:pPr>
            <a:endParaRPr lang="en-US" dirty="0">
              <a:solidFill>
                <a:srgbClr val="065744"/>
              </a:solidFill>
            </a:endParaRPr>
          </a:p>
          <a:p>
            <a:pPr lvl="1"/>
            <a:r>
              <a:rPr lang="en-US" dirty="0">
                <a:solidFill>
                  <a:srgbClr val="065744"/>
                </a:solidFill>
              </a:rPr>
              <a:t>The form includes a statement that the nominee agrees to serve if elected. </a:t>
            </a:r>
          </a:p>
          <a:p>
            <a:pPr marL="457200" lvl="1" indent="0">
              <a:buNone/>
            </a:pPr>
            <a:endParaRPr lang="en-US" dirty="0">
              <a:solidFill>
                <a:srgbClr val="065744"/>
              </a:solidFill>
            </a:endParaRPr>
          </a:p>
          <a:p>
            <a:pPr lvl="1"/>
            <a:r>
              <a:rPr lang="en-US" dirty="0">
                <a:solidFill>
                  <a:srgbClr val="065744"/>
                </a:solidFill>
              </a:rPr>
              <a:t>This form is available at your FSA county office and online at </a:t>
            </a:r>
            <a:r>
              <a:rPr lang="en-US" dirty="0">
                <a:hlinkClick r:id="rId2"/>
              </a:rPr>
              <a:t>www.fsa.usda.gov/elections</a:t>
            </a:r>
            <a:r>
              <a:rPr lang="en-US" dirty="0"/>
              <a:t>.</a:t>
            </a:r>
            <a:endParaRPr lang="en-US" sz="2000" dirty="0"/>
          </a:p>
          <a:p>
            <a:pPr eaLnBrk="1" hangingPunct="1"/>
            <a:endParaRPr lang="en-US" altLang="en-US" sz="2400" b="0" dirty="0"/>
          </a:p>
        </p:txBody>
      </p:sp>
    </p:spTree>
    <p:extLst>
      <p:ext uri="{BB962C8B-B14F-4D97-AF65-F5344CB8AC3E}">
        <p14:creationId xmlns:p14="http://schemas.microsoft.com/office/powerpoint/2010/main" val="1574193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B3BE2970-FD78-469F-A11F-36327D4A2A2E}"/>
              </a:ext>
            </a:extLst>
          </p:cNvPr>
          <p:cNvSpPr>
            <a:spLocks noGrp="1" noChangeArrowheads="1"/>
          </p:cNvSpPr>
          <p:nvPr>
            <p:ph type="title"/>
          </p:nvPr>
        </p:nvSpPr>
        <p:spPr/>
        <p:txBody>
          <a:bodyPr/>
          <a:lstStyle/>
          <a:p>
            <a:pPr eaLnBrk="1" hangingPunct="1"/>
            <a:r>
              <a:rPr lang="en-US" altLang="en-US"/>
              <a:t>Who can Vote?</a:t>
            </a:r>
          </a:p>
        </p:txBody>
      </p:sp>
      <p:sp>
        <p:nvSpPr>
          <p:cNvPr id="29699" name="Content Placeholder 2">
            <a:extLst>
              <a:ext uri="{FF2B5EF4-FFF2-40B4-BE49-F238E27FC236}">
                <a16:creationId xmlns:a16="http://schemas.microsoft.com/office/drawing/2014/main" id="{B8C8689E-2489-42CB-83EB-14D602F0543A}"/>
              </a:ext>
            </a:extLst>
          </p:cNvPr>
          <p:cNvSpPr>
            <a:spLocks noGrp="1" noChangeArrowheads="1"/>
          </p:cNvSpPr>
          <p:nvPr>
            <p:ph idx="1"/>
          </p:nvPr>
        </p:nvSpPr>
        <p:spPr/>
        <p:txBody>
          <a:bodyPr/>
          <a:lstStyle/>
          <a:p>
            <a:pPr marL="514350" indent="-514350" eaLnBrk="1" hangingPunct="1">
              <a:buFont typeface="Calibri Light" panose="020F0302020204030204" pitchFamily="34" charset="0"/>
              <a:buAutoNum type="arabicPeriod"/>
            </a:pPr>
            <a:r>
              <a:rPr lang="en-US" altLang="en-US" sz="2400"/>
              <a:t>Be of legal voting age and have an interest in a farm or ranch as either:</a:t>
            </a:r>
            <a:br>
              <a:rPr lang="en-US" altLang="en-US" sz="2400"/>
            </a:br>
            <a:endParaRPr lang="en-US" altLang="en-US" sz="2400"/>
          </a:p>
          <a:p>
            <a:pPr lvl="1" eaLnBrk="1" hangingPunct="1">
              <a:buFont typeface="Wingdings" panose="05000000000000000000" pitchFamily="2" charset="2"/>
              <a:buChar char="Ø"/>
            </a:pPr>
            <a:r>
              <a:rPr lang="en-US" altLang="en-US"/>
              <a:t>An individual who meets one or more of the following:</a:t>
            </a:r>
            <a:br>
              <a:rPr lang="en-US" altLang="en-US"/>
            </a:br>
            <a:endParaRPr lang="en-US" altLang="en-US"/>
          </a:p>
          <a:p>
            <a:pPr lvl="2" eaLnBrk="1" hangingPunct="1">
              <a:buFont typeface="Wingdings" panose="05000000000000000000" pitchFamily="2" charset="2"/>
              <a:buChar char="q"/>
            </a:pPr>
            <a:r>
              <a:rPr lang="en-US" altLang="en-US" sz="2400"/>
              <a:t>Is eligible to vote in one’s own right</a:t>
            </a:r>
          </a:p>
          <a:p>
            <a:pPr lvl="2" eaLnBrk="1" hangingPunct="1">
              <a:buFont typeface="Wingdings" panose="05000000000000000000" pitchFamily="2" charset="2"/>
              <a:buChar char="q"/>
            </a:pPr>
            <a:r>
              <a:rPr lang="en-US" altLang="en-US" sz="2400"/>
              <a:t>Is a partner of a general partnership</a:t>
            </a:r>
          </a:p>
          <a:p>
            <a:pPr lvl="2" eaLnBrk="1" hangingPunct="1">
              <a:buFont typeface="Wingdings" panose="05000000000000000000" pitchFamily="2" charset="2"/>
              <a:buChar char="q"/>
            </a:pPr>
            <a:r>
              <a:rPr lang="en-US" altLang="en-US" sz="2400"/>
              <a:t>Is a member of a joint venture</a:t>
            </a:r>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D026910D-8AE3-4DFE-8B55-FDC6F5CE91B7}"/>
              </a:ext>
            </a:extLst>
          </p:cNvPr>
          <p:cNvSpPr>
            <a:spLocks noGrp="1" noChangeArrowheads="1"/>
          </p:cNvSpPr>
          <p:nvPr>
            <p:ph type="title"/>
          </p:nvPr>
        </p:nvSpPr>
        <p:spPr/>
        <p:txBody>
          <a:bodyPr/>
          <a:lstStyle/>
          <a:p>
            <a:pPr eaLnBrk="1" hangingPunct="1"/>
            <a:r>
              <a:rPr lang="en-US" altLang="en-US" b="1"/>
              <a:t>Who can Vote? Continued…</a:t>
            </a:r>
            <a:endParaRPr lang="en-US" altLang="en-US"/>
          </a:p>
        </p:txBody>
      </p:sp>
      <p:sp>
        <p:nvSpPr>
          <p:cNvPr id="3" name="Content Placeholder 2">
            <a:extLst>
              <a:ext uri="{FF2B5EF4-FFF2-40B4-BE49-F238E27FC236}">
                <a16:creationId xmlns:a16="http://schemas.microsoft.com/office/drawing/2014/main" id="{2F16BEC3-89D6-4E65-B30B-F1BF5E98AB31}"/>
              </a:ext>
            </a:extLst>
          </p:cNvPr>
          <p:cNvSpPr>
            <a:spLocks noGrp="1"/>
          </p:cNvSpPr>
          <p:nvPr>
            <p:ph idx="1"/>
          </p:nvPr>
        </p:nvSpPr>
        <p:spPr/>
        <p:txBody>
          <a:bodyPr/>
          <a:lstStyle/>
          <a:p>
            <a:pPr marL="514350" indent="-514350" eaLnBrk="1" hangingPunct="1">
              <a:buFont typeface="+mj-lt"/>
              <a:buAutoNum type="arabicPeriod"/>
              <a:defRPr/>
            </a:pPr>
            <a:r>
              <a:rPr lang="en-US" sz="2400" dirty="0"/>
              <a:t>Be of legal voting age and have an interest in a farm or ranch as either:</a:t>
            </a:r>
            <a:br>
              <a:rPr lang="en-US" sz="2400" dirty="0"/>
            </a:br>
            <a:endParaRPr lang="en-US" sz="2400" dirty="0"/>
          </a:p>
          <a:p>
            <a:pPr lvl="1" eaLnBrk="1" hangingPunct="1">
              <a:buFont typeface="Wingdings" panose="05000000000000000000" pitchFamily="2" charset="2"/>
              <a:buChar char="Ø"/>
              <a:defRPr/>
            </a:pPr>
            <a:r>
              <a:rPr lang="en-US" dirty="0"/>
              <a:t>A non-individual who is the authorized representative of a legal entity, such as:</a:t>
            </a:r>
            <a:br>
              <a:rPr lang="en-US" dirty="0"/>
            </a:br>
            <a:endParaRPr lang="en-US" dirty="0"/>
          </a:p>
          <a:p>
            <a:pPr lvl="2" eaLnBrk="1" hangingPunct="1">
              <a:buFont typeface="Wingdings" panose="05000000000000000000" pitchFamily="2" charset="2"/>
              <a:buChar char="q"/>
              <a:defRPr/>
            </a:pPr>
            <a:r>
              <a:rPr lang="en-US" sz="2400" dirty="0"/>
              <a:t>A corporation, estate, trust, limited partnership or other business enterprise, excluding general partnership and joint ventures</a:t>
            </a:r>
          </a:p>
          <a:p>
            <a:pPr lvl="2" eaLnBrk="1" hangingPunct="1">
              <a:buFont typeface="Wingdings" panose="05000000000000000000" pitchFamily="2" charset="2"/>
              <a:buChar char="q"/>
              <a:defRPr/>
            </a:pPr>
            <a:r>
              <a:rPr lang="en-US" sz="2400" dirty="0"/>
              <a:t>A state, political subdivision of a state or any state agency. (only the designated representative may cast a vote for the entity)</a:t>
            </a:r>
          </a:p>
          <a:p>
            <a:pPr eaLnBrk="1" hangingPunct="1">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FDBC5654-DFBC-4455-B5B1-FB111B6AE13C}"/>
              </a:ext>
            </a:extLst>
          </p:cNvPr>
          <p:cNvSpPr>
            <a:spLocks noGrp="1" noChangeArrowheads="1"/>
          </p:cNvSpPr>
          <p:nvPr>
            <p:ph type="title"/>
          </p:nvPr>
        </p:nvSpPr>
        <p:spPr/>
        <p:txBody>
          <a:bodyPr/>
          <a:lstStyle/>
          <a:p>
            <a:pPr eaLnBrk="1" hangingPunct="1"/>
            <a:r>
              <a:rPr lang="en-US" altLang="en-US" b="1"/>
              <a:t>Who can Vote? Continued…</a:t>
            </a:r>
            <a:endParaRPr lang="en-US" altLang="en-US"/>
          </a:p>
        </p:txBody>
      </p:sp>
      <p:sp>
        <p:nvSpPr>
          <p:cNvPr id="3" name="Content Placeholder 2">
            <a:extLst>
              <a:ext uri="{FF2B5EF4-FFF2-40B4-BE49-F238E27FC236}">
                <a16:creationId xmlns:a16="http://schemas.microsoft.com/office/drawing/2014/main" id="{4179C875-37CA-4C69-8CD6-6F56D0F8F67B}"/>
              </a:ext>
            </a:extLst>
          </p:cNvPr>
          <p:cNvSpPr>
            <a:spLocks noGrp="1"/>
          </p:cNvSpPr>
          <p:nvPr>
            <p:ph idx="1"/>
          </p:nvPr>
        </p:nvSpPr>
        <p:spPr/>
        <p:txBody>
          <a:bodyPr/>
          <a:lstStyle/>
          <a:p>
            <a:pPr marL="457200" lvl="2" indent="0" eaLnBrk="1" hangingPunct="1">
              <a:buFont typeface="Arial" panose="020B0604020202020204" pitchFamily="34" charset="0"/>
              <a:buNone/>
              <a:defRPr/>
            </a:pPr>
            <a:r>
              <a:rPr lang="en-US" sz="2400" u="sng" dirty="0"/>
              <a:t>OR</a:t>
            </a:r>
          </a:p>
          <a:p>
            <a:pPr marL="457200" lvl="2" indent="0" eaLnBrk="1" hangingPunct="1">
              <a:buFont typeface="Arial" panose="020B0604020202020204" pitchFamily="34" charset="0"/>
              <a:buNone/>
              <a:defRPr/>
            </a:pPr>
            <a:endParaRPr lang="en-US" sz="2400" dirty="0"/>
          </a:p>
          <a:p>
            <a:pPr marL="514350" indent="-514350" eaLnBrk="1" hangingPunct="1">
              <a:buFont typeface="+mj-lt"/>
              <a:buAutoNum type="arabicPeriod" startAt="2"/>
              <a:defRPr/>
            </a:pPr>
            <a:r>
              <a:rPr lang="en-US" sz="2400" b="0" dirty="0"/>
              <a:t>Not of legal voting age, but supervises and conducts the farming operations of an entire farm.</a:t>
            </a:r>
          </a:p>
          <a:p>
            <a:pPr marL="514350" indent="-514350" eaLnBrk="1" hangingPunct="1">
              <a:buFont typeface="+mj-lt"/>
              <a:buAutoNum type="arabicPeriod" startAt="2"/>
              <a:defRPr/>
            </a:pPr>
            <a:endParaRPr lang="en-US" sz="2400" b="0" dirty="0"/>
          </a:p>
          <a:p>
            <a:pPr marL="457200" eaLnBrk="1" hangingPunct="1">
              <a:defRPr/>
            </a:pPr>
            <a:r>
              <a:rPr lang="en-US" sz="2400" b="0" u="sng" dirty="0"/>
              <a:t>AND</a:t>
            </a:r>
          </a:p>
          <a:p>
            <a:pPr marL="457200" eaLnBrk="1" hangingPunct="1">
              <a:defRPr/>
            </a:pPr>
            <a:endParaRPr lang="en-US" sz="2400" b="0" dirty="0"/>
          </a:p>
          <a:p>
            <a:pPr marL="514350" indent="-514350" eaLnBrk="1" hangingPunct="1">
              <a:buFont typeface="+mj-lt"/>
              <a:buAutoNum type="arabicPeriod" startAt="3"/>
              <a:defRPr/>
            </a:pPr>
            <a:r>
              <a:rPr lang="en-US" sz="2400" b="0" dirty="0"/>
              <a:t>Participates or cooperates in an FSA program that is provided by law.</a:t>
            </a:r>
          </a:p>
          <a:p>
            <a:pPr eaLnBrk="1" hangingPunct="1">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5">
            <a:extLst>
              <a:ext uri="{FF2B5EF4-FFF2-40B4-BE49-F238E27FC236}">
                <a16:creationId xmlns:a16="http://schemas.microsoft.com/office/drawing/2014/main" id="{3A6B963A-4C53-4D9D-B5A5-399954A16EBC}"/>
              </a:ext>
            </a:extLst>
          </p:cNvPr>
          <p:cNvSpPr>
            <a:spLocks noGrp="1" noChangeArrowheads="1"/>
          </p:cNvSpPr>
          <p:nvPr>
            <p:ph type="title"/>
          </p:nvPr>
        </p:nvSpPr>
        <p:spPr/>
        <p:txBody>
          <a:bodyPr/>
          <a:lstStyle/>
          <a:p>
            <a:pPr eaLnBrk="1" hangingPunct="1"/>
            <a:r>
              <a:rPr lang="en-US" altLang="en-US"/>
              <a:t>What is a County Committee?</a:t>
            </a:r>
          </a:p>
        </p:txBody>
      </p:sp>
      <p:sp>
        <p:nvSpPr>
          <p:cNvPr id="2" name="Content Placeholder 6">
            <a:extLst>
              <a:ext uri="{FF2B5EF4-FFF2-40B4-BE49-F238E27FC236}">
                <a16:creationId xmlns:a16="http://schemas.microsoft.com/office/drawing/2014/main" id="{0CD7CCD5-7384-44E2-AAA3-63BDCBA55BAE}"/>
              </a:ext>
            </a:extLst>
          </p:cNvPr>
          <p:cNvSpPr>
            <a:spLocks noGrp="1" noChangeArrowheads="1"/>
          </p:cNvSpPr>
          <p:nvPr>
            <p:ph idx="1"/>
          </p:nvPr>
        </p:nvSpPr>
        <p:spPr>
          <a:xfrm>
            <a:off x="628650" y="1825625"/>
            <a:ext cx="3765550" cy="4351338"/>
          </a:xfrm>
        </p:spPr>
        <p:txBody>
          <a:bodyPr/>
          <a:lstStyle/>
          <a:p>
            <a:pPr marL="457200" indent="-457200" eaLnBrk="1" hangingPunct="1">
              <a:buFont typeface="Arial" panose="020B0604020202020204" pitchFamily="34" charset="0"/>
              <a:buChar char="•"/>
              <a:defRPr/>
            </a:pPr>
            <a:r>
              <a:rPr lang="en-US" sz="2400" dirty="0"/>
              <a:t>Authorized by Congress in 1930s.</a:t>
            </a:r>
          </a:p>
          <a:p>
            <a:pPr marL="457200" indent="-457200" eaLnBrk="1" hangingPunct="1">
              <a:buFont typeface="Arial" panose="020B0604020202020204" pitchFamily="34" charset="0"/>
              <a:buChar char="•"/>
              <a:defRPr/>
            </a:pPr>
            <a:endParaRPr lang="en-US" sz="2400" dirty="0"/>
          </a:p>
          <a:p>
            <a:pPr marL="457200" indent="-457200" eaLnBrk="1" hangingPunct="1">
              <a:buFont typeface="Arial" panose="020B0604020202020204" pitchFamily="34" charset="0"/>
              <a:buChar char="•"/>
              <a:defRPr/>
            </a:pPr>
            <a:r>
              <a:rPr lang="en-US" sz="2400" dirty="0"/>
              <a:t>Critical component of the day-to-day operations of FSA.</a:t>
            </a:r>
          </a:p>
          <a:p>
            <a:pPr marL="457200" indent="-457200" eaLnBrk="1" hangingPunct="1">
              <a:buFont typeface="Arial" panose="020B0604020202020204" pitchFamily="34" charset="0"/>
              <a:buChar char="•"/>
              <a:defRPr/>
            </a:pPr>
            <a:endParaRPr lang="en-US" sz="2400" dirty="0"/>
          </a:p>
          <a:p>
            <a:pPr marL="457200" indent="-457200" eaLnBrk="1" hangingPunct="1">
              <a:buFont typeface="Arial" panose="020B0604020202020204" pitchFamily="34" charset="0"/>
              <a:buChar char="•"/>
              <a:defRPr/>
            </a:pPr>
            <a:r>
              <a:rPr lang="en-US" sz="2400" dirty="0"/>
              <a:t>More than 7,700 committee members serve on more than 2,200 committees nationwide.</a:t>
            </a:r>
          </a:p>
          <a:p>
            <a:pPr eaLnBrk="1" hangingPunct="1">
              <a:defRPr/>
            </a:pPr>
            <a:endParaRPr lang="en-US" altLang="en-US" sz="2400" dirty="0"/>
          </a:p>
        </p:txBody>
      </p:sp>
      <p:pic>
        <p:nvPicPr>
          <p:cNvPr id="11268" name="Picture 7">
            <a:extLst>
              <a:ext uri="{FF2B5EF4-FFF2-40B4-BE49-F238E27FC236}">
                <a16:creationId xmlns:a16="http://schemas.microsoft.com/office/drawing/2014/main" id="{3024D41B-6382-4476-AAAE-5ADE8A9236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3663" y="1724025"/>
            <a:ext cx="1746250"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9">
            <a:extLst>
              <a:ext uri="{FF2B5EF4-FFF2-40B4-BE49-F238E27FC236}">
                <a16:creationId xmlns:a16="http://schemas.microsoft.com/office/drawing/2014/main" id="{281B0E2D-FB81-4EEA-BCCA-309D30CC3C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5450" y="1622425"/>
            <a:ext cx="1914525"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12">
            <a:extLst>
              <a:ext uri="{FF2B5EF4-FFF2-40B4-BE49-F238E27FC236}">
                <a16:creationId xmlns:a16="http://schemas.microsoft.com/office/drawing/2014/main" id="{E0D45F81-903A-423B-B52D-B2E4411A66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6852" t="11089" r="11620" b="11089"/>
          <a:stretch>
            <a:fillRect/>
          </a:stretch>
        </p:blipFill>
        <p:spPr bwMode="auto">
          <a:xfrm>
            <a:off x="4394200" y="4135438"/>
            <a:ext cx="2525713"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10">
            <a:extLst>
              <a:ext uri="{FF2B5EF4-FFF2-40B4-BE49-F238E27FC236}">
                <a16:creationId xmlns:a16="http://schemas.microsoft.com/office/drawing/2014/main" id="{56C871C2-823B-4C40-83E6-CD161F9DEC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23063" y="3435350"/>
            <a:ext cx="1752600"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8387BD9D-A8B0-4E12-98DA-C3D81520A3C4}"/>
              </a:ext>
            </a:extLst>
          </p:cNvPr>
          <p:cNvSpPr>
            <a:spLocks noGrp="1" noChangeArrowheads="1"/>
          </p:cNvSpPr>
          <p:nvPr>
            <p:ph type="title"/>
          </p:nvPr>
        </p:nvSpPr>
        <p:spPr/>
        <p:txBody>
          <a:bodyPr/>
          <a:lstStyle/>
          <a:p>
            <a:pPr eaLnBrk="1" hangingPunct="1"/>
            <a:r>
              <a:rPr lang="en-US" altLang="en-US" sz="3200"/>
              <a:t>County Committee Elections</a:t>
            </a:r>
            <a:br>
              <a:rPr lang="en-US" altLang="en-US" sz="3200"/>
            </a:br>
            <a:r>
              <a:rPr lang="en-US" altLang="en-US" sz="3200"/>
              <a:t>2019 Timeline</a:t>
            </a:r>
          </a:p>
        </p:txBody>
      </p:sp>
      <p:sp>
        <p:nvSpPr>
          <p:cNvPr id="35843" name="Content Placeholder 2">
            <a:extLst>
              <a:ext uri="{FF2B5EF4-FFF2-40B4-BE49-F238E27FC236}">
                <a16:creationId xmlns:a16="http://schemas.microsoft.com/office/drawing/2014/main" id="{B1F0A4CE-3707-4DCD-AE10-C4743326754C}"/>
              </a:ext>
            </a:extLst>
          </p:cNvPr>
          <p:cNvSpPr>
            <a:spLocks noGrp="1" noChangeArrowheads="1"/>
          </p:cNvSpPr>
          <p:nvPr>
            <p:ph idx="1"/>
          </p:nvPr>
        </p:nvSpPr>
        <p:spPr>
          <a:xfrm>
            <a:off x="628650" y="2024063"/>
            <a:ext cx="7104063" cy="4351337"/>
          </a:xfrm>
        </p:spPr>
        <p:txBody>
          <a:bodyPr/>
          <a:lstStyle/>
          <a:p>
            <a:pPr eaLnBrk="1" hangingPunct="1"/>
            <a:r>
              <a:rPr lang="en-US" altLang="en-US" dirty="0"/>
              <a:t>June 14, 2019 </a:t>
            </a:r>
            <a:r>
              <a:rPr lang="en-US" altLang="en-US" b="0" dirty="0"/>
              <a:t>- Nomination period begins. Request nomination forms from any local USDA Service Center or obtain online at </a:t>
            </a:r>
            <a:r>
              <a:rPr lang="en-US" altLang="en-US" b="0" u="sng" dirty="0"/>
              <a:t>www.fsa.usda.gov/elections.</a:t>
            </a:r>
            <a:endParaRPr lang="en-US" altLang="en-US" b="0" dirty="0"/>
          </a:p>
          <a:p>
            <a:pPr eaLnBrk="1" hangingPunct="1"/>
            <a:endParaRPr lang="en-US" altLang="en-US" b="0" dirty="0"/>
          </a:p>
          <a:p>
            <a:pPr eaLnBrk="1" hangingPunct="1"/>
            <a:r>
              <a:rPr lang="en-US" altLang="en-US" dirty="0"/>
              <a:t>Aug. 1, 2019 </a:t>
            </a:r>
            <a:r>
              <a:rPr lang="en-US" altLang="en-US" b="0" dirty="0"/>
              <a:t>- Last day to file nomination forms at the local USDA Service Center. </a:t>
            </a:r>
          </a:p>
          <a:p>
            <a:pPr eaLnBrk="1" hangingPunct="1"/>
            <a:endParaRPr lang="en-US" altLang="en-US" b="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3DD95E6E-DD42-4B29-BE42-E0B0DFA23B88}"/>
              </a:ext>
            </a:extLst>
          </p:cNvPr>
          <p:cNvSpPr>
            <a:spLocks noGrp="1" noChangeArrowheads="1"/>
          </p:cNvSpPr>
          <p:nvPr>
            <p:ph type="title"/>
          </p:nvPr>
        </p:nvSpPr>
        <p:spPr>
          <a:xfrm>
            <a:off x="628650" y="1341438"/>
            <a:ext cx="7104063" cy="698500"/>
          </a:xfrm>
        </p:spPr>
        <p:txBody>
          <a:bodyPr/>
          <a:lstStyle/>
          <a:p>
            <a:pPr eaLnBrk="1" hangingPunct="1"/>
            <a:r>
              <a:rPr lang="en-US" altLang="en-US" sz="3200"/>
              <a:t>County Committee Elections</a:t>
            </a:r>
            <a:br>
              <a:rPr lang="en-US" altLang="en-US" sz="3200"/>
            </a:br>
            <a:r>
              <a:rPr lang="en-US" altLang="en-US" sz="3200"/>
              <a:t>2019 Timeline</a:t>
            </a:r>
            <a:br>
              <a:rPr lang="en-US" altLang="en-US" b="1">
                <a:solidFill>
                  <a:srgbClr val="000000"/>
                </a:solidFill>
              </a:rPr>
            </a:br>
            <a:endParaRPr lang="en-US" altLang="en-US"/>
          </a:p>
        </p:txBody>
      </p:sp>
      <p:sp>
        <p:nvSpPr>
          <p:cNvPr id="36867" name="Content Placeholder 2">
            <a:extLst>
              <a:ext uri="{FF2B5EF4-FFF2-40B4-BE49-F238E27FC236}">
                <a16:creationId xmlns:a16="http://schemas.microsoft.com/office/drawing/2014/main" id="{569865E2-BBDD-4163-B4BD-F28518B7E202}"/>
              </a:ext>
            </a:extLst>
          </p:cNvPr>
          <p:cNvSpPr>
            <a:spLocks noGrp="1" noChangeArrowheads="1"/>
          </p:cNvSpPr>
          <p:nvPr>
            <p:ph idx="1"/>
          </p:nvPr>
        </p:nvSpPr>
        <p:spPr>
          <a:xfrm>
            <a:off x="628650" y="2130425"/>
            <a:ext cx="7104063" cy="4216400"/>
          </a:xfrm>
        </p:spPr>
        <p:txBody>
          <a:bodyPr/>
          <a:lstStyle/>
          <a:p>
            <a:pPr eaLnBrk="1" hangingPunct="1"/>
            <a:r>
              <a:rPr lang="en-US" altLang="en-US" dirty="0"/>
              <a:t>Nov. 4, 2019 </a:t>
            </a:r>
            <a:r>
              <a:rPr lang="en-US" altLang="en-US" b="0" dirty="0"/>
              <a:t>– Ballots mailed to eligible voters.</a:t>
            </a:r>
          </a:p>
          <a:p>
            <a:pPr eaLnBrk="1" hangingPunct="1"/>
            <a:endParaRPr lang="en-US" altLang="en-US" b="0" dirty="0"/>
          </a:p>
          <a:p>
            <a:pPr eaLnBrk="1" hangingPunct="1"/>
            <a:r>
              <a:rPr lang="en-US" altLang="en-US" dirty="0"/>
              <a:t>Dec. 2, 2019 </a:t>
            </a:r>
            <a:r>
              <a:rPr lang="en-US" altLang="en-US" b="0" dirty="0"/>
              <a:t>– Last day to return voted ballots to the USDA Service Center. </a:t>
            </a:r>
          </a:p>
          <a:p>
            <a:pPr eaLnBrk="1" hangingPunct="1"/>
            <a:endParaRPr lang="en-US" altLang="en-US" b="0" dirty="0"/>
          </a:p>
          <a:p>
            <a:pPr eaLnBrk="1" hangingPunct="1"/>
            <a:r>
              <a:rPr lang="en-US" altLang="en-US" dirty="0"/>
              <a:t>Jan. 1, 2020 </a:t>
            </a:r>
            <a:r>
              <a:rPr lang="en-US" altLang="en-US" b="0" dirty="0"/>
              <a:t>- Newly elected county committee members take office.</a:t>
            </a:r>
          </a:p>
          <a:p>
            <a:pPr eaLnBrk="1" hangingPunct="1"/>
            <a:endParaRPr lang="en-US"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a:extLst>
              <a:ext uri="{FF2B5EF4-FFF2-40B4-BE49-F238E27FC236}">
                <a16:creationId xmlns:a16="http://schemas.microsoft.com/office/drawing/2014/main" id="{DA47CE28-43CD-43E0-A19D-92FD4D5908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9031" t="53899" r="2756" b="12956"/>
          <a:stretch>
            <a:fillRect/>
          </a:stretch>
        </p:blipFill>
        <p:spPr bwMode="auto">
          <a:xfrm>
            <a:off x="6678613" y="2058988"/>
            <a:ext cx="2108200" cy="233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5" name="Title 1">
            <a:extLst>
              <a:ext uri="{FF2B5EF4-FFF2-40B4-BE49-F238E27FC236}">
                <a16:creationId xmlns:a16="http://schemas.microsoft.com/office/drawing/2014/main" id="{45A2E7A0-D47C-4F35-8CBC-4D2DB4D0E873}"/>
              </a:ext>
            </a:extLst>
          </p:cNvPr>
          <p:cNvSpPr>
            <a:spLocks noGrp="1" noChangeArrowheads="1"/>
          </p:cNvSpPr>
          <p:nvPr>
            <p:ph type="title"/>
          </p:nvPr>
        </p:nvSpPr>
        <p:spPr/>
        <p:txBody>
          <a:bodyPr/>
          <a:lstStyle/>
          <a:p>
            <a:pPr eaLnBrk="1" hangingPunct="1"/>
            <a:r>
              <a:rPr lang="en-US" altLang="en-US"/>
              <a:t>Voting</a:t>
            </a:r>
          </a:p>
        </p:txBody>
      </p:sp>
      <p:sp>
        <p:nvSpPr>
          <p:cNvPr id="38916" name="Content Placeholder 2">
            <a:extLst>
              <a:ext uri="{FF2B5EF4-FFF2-40B4-BE49-F238E27FC236}">
                <a16:creationId xmlns:a16="http://schemas.microsoft.com/office/drawing/2014/main" id="{3FA95F84-E9B9-4C60-8F9D-D5E1D23DB984}"/>
              </a:ext>
            </a:extLst>
          </p:cNvPr>
          <p:cNvSpPr>
            <a:spLocks noGrp="1" noChangeArrowheads="1"/>
          </p:cNvSpPr>
          <p:nvPr>
            <p:ph idx="1"/>
          </p:nvPr>
        </p:nvSpPr>
        <p:spPr>
          <a:xfrm>
            <a:off x="628650" y="1900238"/>
            <a:ext cx="7104063" cy="4351337"/>
          </a:xfrm>
        </p:spPr>
        <p:txBody>
          <a:bodyPr/>
          <a:lstStyle/>
          <a:p>
            <a:pPr eaLnBrk="1" hangingPunct="1"/>
            <a:r>
              <a:rPr lang="en-US" altLang="en-US"/>
              <a:t>Period runs Nov. 4 – Dec. 2, 2019</a:t>
            </a:r>
          </a:p>
          <a:p>
            <a:pPr eaLnBrk="1" hangingPunct="1"/>
            <a:endParaRPr lang="en-US" altLang="en-US"/>
          </a:p>
          <a:p>
            <a:pPr eaLnBrk="1" hangingPunct="1"/>
            <a:r>
              <a:rPr lang="en-US" altLang="en-US"/>
              <a:t>Voters cast 1 vote per county office jurisdiction</a:t>
            </a:r>
          </a:p>
          <a:p>
            <a:pPr eaLnBrk="1" hangingPunct="1"/>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0">
            <a:extLst>
              <a:ext uri="{FF2B5EF4-FFF2-40B4-BE49-F238E27FC236}">
                <a16:creationId xmlns:a16="http://schemas.microsoft.com/office/drawing/2014/main" id="{A48FFD6A-064F-4FBB-BECE-55CA9E4B84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08638" y="3197225"/>
            <a:ext cx="3198812" cy="2400300"/>
          </a:xfrm>
          <a:prstGeom prst="rect">
            <a:avLst/>
          </a:prstGeom>
          <a:noFill/>
          <a:ln w="9525">
            <a:solidFill>
              <a:srgbClr val="000000">
                <a:alpha val="50195"/>
              </a:srgbClr>
            </a:solidFill>
            <a:miter lim="800000"/>
            <a:headEnd/>
            <a:tailEnd/>
          </a:ln>
          <a:extLst>
            <a:ext uri="{909E8E84-426E-40DD-AFC4-6F175D3DCCD1}">
              <a14:hiddenFill xmlns:a14="http://schemas.microsoft.com/office/drawing/2010/main">
                <a:solidFill>
                  <a:srgbClr val="FFFFFF"/>
                </a:solidFill>
              </a14:hiddenFill>
            </a:ext>
          </a:extLst>
        </p:spPr>
      </p:pic>
      <p:sp>
        <p:nvSpPr>
          <p:cNvPr id="39939" name="Title 1">
            <a:extLst>
              <a:ext uri="{FF2B5EF4-FFF2-40B4-BE49-F238E27FC236}">
                <a16:creationId xmlns:a16="http://schemas.microsoft.com/office/drawing/2014/main" id="{47041539-8869-465F-81BB-26EC82E674B5}"/>
              </a:ext>
            </a:extLst>
          </p:cNvPr>
          <p:cNvSpPr>
            <a:spLocks noGrp="1" noChangeArrowheads="1"/>
          </p:cNvSpPr>
          <p:nvPr>
            <p:ph type="title"/>
          </p:nvPr>
        </p:nvSpPr>
        <p:spPr/>
        <p:txBody>
          <a:bodyPr/>
          <a:lstStyle/>
          <a:p>
            <a:pPr eaLnBrk="1" hangingPunct="1"/>
            <a:r>
              <a:rPr lang="en-US" altLang="en-US" sz="3200"/>
              <a:t>Where Can I Get More Information?</a:t>
            </a:r>
          </a:p>
        </p:txBody>
      </p:sp>
      <p:sp>
        <p:nvSpPr>
          <p:cNvPr id="39940" name="Content Placeholder 2">
            <a:extLst>
              <a:ext uri="{FF2B5EF4-FFF2-40B4-BE49-F238E27FC236}">
                <a16:creationId xmlns:a16="http://schemas.microsoft.com/office/drawing/2014/main" id="{5BB240F8-1D4F-40B3-84E5-B742A6822780}"/>
              </a:ext>
            </a:extLst>
          </p:cNvPr>
          <p:cNvSpPr>
            <a:spLocks noGrp="1" noChangeArrowheads="1"/>
          </p:cNvSpPr>
          <p:nvPr>
            <p:ph idx="1"/>
          </p:nvPr>
        </p:nvSpPr>
        <p:spPr>
          <a:xfrm>
            <a:off x="855663" y="1825625"/>
            <a:ext cx="7104062" cy="4351338"/>
          </a:xfrm>
        </p:spPr>
        <p:txBody>
          <a:bodyPr/>
          <a:lstStyle/>
          <a:p>
            <a:pPr algn="ctr" eaLnBrk="1" hangingPunct="1"/>
            <a:r>
              <a:rPr lang="en-US" altLang="en-US"/>
              <a:t>Visit your local FSA office</a:t>
            </a:r>
            <a:br>
              <a:rPr lang="en-US" altLang="en-US"/>
            </a:br>
            <a:r>
              <a:rPr lang="en-US" altLang="en-US"/>
              <a:t>or visit:  </a:t>
            </a:r>
          </a:p>
          <a:p>
            <a:pPr algn="ctr" eaLnBrk="1" hangingPunct="1"/>
            <a:r>
              <a:rPr lang="en-US" altLang="en-US"/>
              <a:t>www.fsa.usda.gov/elections</a:t>
            </a:r>
            <a:br>
              <a:rPr lang="en-US" altLang="en-US" i="1"/>
            </a:br>
            <a:endParaRPr lang="en-US" altLang="en-US"/>
          </a:p>
        </p:txBody>
      </p:sp>
      <p:pic>
        <p:nvPicPr>
          <p:cNvPr id="39941" name="Picture 6">
            <a:extLst>
              <a:ext uri="{FF2B5EF4-FFF2-40B4-BE49-F238E27FC236}">
                <a16:creationId xmlns:a16="http://schemas.microsoft.com/office/drawing/2014/main" id="{0BE2D4DF-970A-4BFA-B2DB-7D85A069CE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3197225"/>
            <a:ext cx="3243263" cy="2432050"/>
          </a:xfrm>
          <a:prstGeom prst="rect">
            <a:avLst/>
          </a:prstGeom>
          <a:noFill/>
          <a:ln w="9525">
            <a:solidFill>
              <a:srgbClr val="000000">
                <a:alpha val="50195"/>
              </a:srgbClr>
            </a:solidFill>
            <a:miter lim="800000"/>
            <a:headEnd/>
            <a:tailEnd/>
          </a:ln>
          <a:extLst>
            <a:ext uri="{909E8E84-426E-40DD-AFC4-6F175D3DCCD1}">
              <a14:hiddenFill xmlns:a14="http://schemas.microsoft.com/office/drawing/2010/main">
                <a:solidFill>
                  <a:srgbClr val="FFFFFF"/>
                </a:solidFill>
              </a14:hiddenFill>
            </a:ext>
          </a:extLst>
        </p:spPr>
      </p:pic>
      <p:pic>
        <p:nvPicPr>
          <p:cNvPr id="39942" name="Picture 8">
            <a:extLst>
              <a:ext uri="{FF2B5EF4-FFF2-40B4-BE49-F238E27FC236}">
                <a16:creationId xmlns:a16="http://schemas.microsoft.com/office/drawing/2014/main" id="{E726520B-1A9A-4D68-9B85-B79B11739437}"/>
              </a:ext>
            </a:extLst>
          </p:cNvPr>
          <p:cNvPicPr>
            <a:picLocks noChangeAspect="1"/>
          </p:cNvPicPr>
          <p:nvPr/>
        </p:nvPicPr>
        <p:blipFill>
          <a:blip r:embed="rId5">
            <a:extLst>
              <a:ext uri="{28A0092B-C50C-407E-A947-70E740481C1C}">
                <a14:useLocalDpi xmlns:a14="http://schemas.microsoft.com/office/drawing/2010/main" val="0"/>
              </a:ext>
            </a:extLst>
          </a:blip>
          <a:srcRect t="20074"/>
          <a:stretch>
            <a:fillRect/>
          </a:stretch>
        </p:blipFill>
        <p:spPr bwMode="auto">
          <a:xfrm>
            <a:off x="2997200" y="3614738"/>
            <a:ext cx="2819400" cy="2987675"/>
          </a:xfrm>
          <a:prstGeom prst="rect">
            <a:avLst/>
          </a:prstGeom>
          <a:noFill/>
          <a:ln w="9525">
            <a:solidFill>
              <a:srgbClr val="000000">
                <a:alpha val="50195"/>
              </a:srgbClr>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5D569430-FEDB-4AE6-9181-839FB8BF23DD}"/>
              </a:ext>
            </a:extLst>
          </p:cNvPr>
          <p:cNvSpPr>
            <a:spLocks noGrp="1" noChangeArrowheads="1"/>
          </p:cNvSpPr>
          <p:nvPr>
            <p:ph type="title"/>
          </p:nvPr>
        </p:nvSpPr>
        <p:spPr/>
        <p:txBody>
          <a:bodyPr/>
          <a:lstStyle/>
          <a:p>
            <a:pPr eaLnBrk="1" hangingPunct="1"/>
            <a:r>
              <a:rPr lang="en-US" altLang="en-US" sz="3200"/>
              <a:t>Role of County Committee Members</a:t>
            </a:r>
          </a:p>
        </p:txBody>
      </p:sp>
      <p:sp>
        <p:nvSpPr>
          <p:cNvPr id="3" name="Content Placeholder 2">
            <a:extLst>
              <a:ext uri="{FF2B5EF4-FFF2-40B4-BE49-F238E27FC236}">
                <a16:creationId xmlns:a16="http://schemas.microsoft.com/office/drawing/2014/main" id="{2CE91729-4332-4D11-9EE2-C5D899485AF7}"/>
              </a:ext>
            </a:extLst>
          </p:cNvPr>
          <p:cNvSpPr>
            <a:spLocks noGrp="1"/>
          </p:cNvSpPr>
          <p:nvPr>
            <p:ph idx="1"/>
          </p:nvPr>
        </p:nvSpPr>
        <p:spPr>
          <a:xfrm>
            <a:off x="628650" y="1825625"/>
            <a:ext cx="2898775" cy="4351338"/>
          </a:xfrm>
        </p:spPr>
        <p:txBody>
          <a:bodyPr/>
          <a:lstStyle/>
          <a:p>
            <a:pPr marL="457200" indent="-457200" eaLnBrk="1" hangingPunct="1">
              <a:buFont typeface="Arial" panose="020B0604020202020204" pitchFamily="34" charset="0"/>
              <a:buChar char="•"/>
              <a:defRPr/>
            </a:pPr>
            <a:r>
              <a:rPr lang="en-US" dirty="0"/>
              <a:t>Help area farmers,  ranchers and foresters.</a:t>
            </a:r>
          </a:p>
          <a:p>
            <a:pPr marL="457200" indent="-457200" eaLnBrk="1" hangingPunct="1">
              <a:buFont typeface="Arial" panose="020B0604020202020204" pitchFamily="34" charset="0"/>
              <a:buChar char="•"/>
              <a:defRPr/>
            </a:pPr>
            <a:endParaRPr lang="en-US" dirty="0"/>
          </a:p>
          <a:p>
            <a:pPr marL="457200" indent="-457200" eaLnBrk="1" hangingPunct="1">
              <a:buFont typeface="Arial" panose="020B0604020202020204" pitchFamily="34" charset="0"/>
              <a:buChar char="•"/>
              <a:defRPr/>
            </a:pPr>
            <a:r>
              <a:rPr lang="en-US" dirty="0"/>
              <a:t>Deliver federal programs locally.</a:t>
            </a:r>
          </a:p>
          <a:p>
            <a:pPr eaLnBrk="1" hangingPunct="1">
              <a:defRPr/>
            </a:pPr>
            <a:endParaRPr lang="en-US" dirty="0"/>
          </a:p>
        </p:txBody>
      </p:sp>
      <p:pic>
        <p:nvPicPr>
          <p:cNvPr id="13316" name="Picture 7">
            <a:extLst>
              <a:ext uri="{FF2B5EF4-FFF2-40B4-BE49-F238E27FC236}">
                <a16:creationId xmlns:a16="http://schemas.microsoft.com/office/drawing/2014/main" id="{875B4AC1-FC58-48B4-9ED9-5A28B42EE9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7050" y="2062163"/>
            <a:ext cx="2054225" cy="1468437"/>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3317" name="Picture 5">
            <a:extLst>
              <a:ext uri="{FF2B5EF4-FFF2-40B4-BE49-F238E27FC236}">
                <a16:creationId xmlns:a16="http://schemas.microsoft.com/office/drawing/2014/main" id="{C9451C78-5FF1-4056-86B3-803BDCE3D5C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57675" y="3768725"/>
            <a:ext cx="2133600" cy="1524000"/>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3318" name="Picture 6">
            <a:extLst>
              <a:ext uri="{FF2B5EF4-FFF2-40B4-BE49-F238E27FC236}">
                <a16:creationId xmlns:a16="http://schemas.microsoft.com/office/drawing/2014/main" id="{B0C933B1-29B6-4505-876F-4C0EAC98A64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89725" y="1897063"/>
            <a:ext cx="1573213" cy="1981200"/>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3319" name="Picture 7">
            <a:extLst>
              <a:ext uri="{FF2B5EF4-FFF2-40B4-BE49-F238E27FC236}">
                <a16:creationId xmlns:a16="http://schemas.microsoft.com/office/drawing/2014/main" id="{7A18AC38-EF6A-4049-8CFE-F29FBED7080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511925" y="4086225"/>
            <a:ext cx="2159000" cy="1439863"/>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E624ECB-F822-4F3B-94AC-F6A255CD57E1}"/>
              </a:ext>
            </a:extLst>
          </p:cNvPr>
          <p:cNvSpPr>
            <a:spLocks noGrp="1" noChangeArrowheads="1"/>
          </p:cNvSpPr>
          <p:nvPr>
            <p:ph type="title"/>
          </p:nvPr>
        </p:nvSpPr>
        <p:spPr/>
        <p:txBody>
          <a:bodyPr/>
          <a:lstStyle/>
          <a:p>
            <a:pPr eaLnBrk="1" hangingPunct="1"/>
            <a:r>
              <a:rPr lang="en-US" altLang="en-US" sz="3200"/>
              <a:t>Why Are County Committees Important?</a:t>
            </a:r>
          </a:p>
        </p:txBody>
      </p:sp>
      <p:sp>
        <p:nvSpPr>
          <p:cNvPr id="15363" name="Content Placeholder 2">
            <a:extLst>
              <a:ext uri="{FF2B5EF4-FFF2-40B4-BE49-F238E27FC236}">
                <a16:creationId xmlns:a16="http://schemas.microsoft.com/office/drawing/2014/main" id="{36399603-2FDE-438D-86EE-98BD57A1E501}"/>
              </a:ext>
            </a:extLst>
          </p:cNvPr>
          <p:cNvSpPr>
            <a:spLocks noGrp="1" noChangeArrowheads="1"/>
          </p:cNvSpPr>
          <p:nvPr>
            <p:ph idx="1"/>
          </p:nvPr>
        </p:nvSpPr>
        <p:spPr/>
        <p:txBody>
          <a:bodyPr/>
          <a:lstStyle/>
          <a:p>
            <a:pPr eaLnBrk="1" hangingPunct="1"/>
            <a:r>
              <a:rPr lang="en-US" altLang="en-US"/>
              <a:t>Make Decisions on:</a:t>
            </a:r>
          </a:p>
          <a:p>
            <a:pPr lvl="1" eaLnBrk="1" hangingPunct="1"/>
            <a:r>
              <a:rPr lang="en-US" altLang="en-US" sz="2800"/>
              <a:t>Price support loans &amp; payments</a:t>
            </a:r>
          </a:p>
          <a:p>
            <a:pPr lvl="1" eaLnBrk="1" hangingPunct="1"/>
            <a:r>
              <a:rPr lang="en-US" altLang="en-US" sz="2800"/>
              <a:t>Acreage verification</a:t>
            </a:r>
          </a:p>
          <a:p>
            <a:pPr lvl="1" eaLnBrk="1" hangingPunct="1"/>
            <a:r>
              <a:rPr lang="en-US" altLang="en-US" sz="2800"/>
              <a:t>Conservation programs</a:t>
            </a:r>
          </a:p>
          <a:p>
            <a:pPr lvl="1" eaLnBrk="1" hangingPunct="1"/>
            <a:r>
              <a:rPr lang="en-US" altLang="en-US" sz="2800"/>
              <a:t>Incentive, indemnity &amp; disaster payments</a:t>
            </a:r>
          </a:p>
          <a:p>
            <a:pPr lvl="1" eaLnBrk="1" hangingPunct="1"/>
            <a:r>
              <a:rPr lang="en-US" altLang="en-US" sz="2800"/>
              <a:t>Payment eligibility</a:t>
            </a:r>
            <a:endParaRPr lang="en-US" altLang="en-US" sz="2800" b="1"/>
          </a:p>
          <a:p>
            <a:pPr eaLnBrk="1" hangingPunct="1"/>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47A3FBAC-3067-419E-99B5-BDC0E8B247DB}"/>
              </a:ext>
            </a:extLst>
          </p:cNvPr>
          <p:cNvSpPr>
            <a:spLocks noGrp="1" noChangeArrowheads="1"/>
          </p:cNvSpPr>
          <p:nvPr>
            <p:ph type="title"/>
          </p:nvPr>
        </p:nvSpPr>
        <p:spPr/>
        <p:txBody>
          <a:bodyPr/>
          <a:lstStyle/>
          <a:p>
            <a:pPr eaLnBrk="1" hangingPunct="1"/>
            <a:r>
              <a:rPr lang="en-US" altLang="en-US" sz="3800"/>
              <a:t>Duties of the County Committee</a:t>
            </a:r>
          </a:p>
        </p:txBody>
      </p:sp>
      <p:sp>
        <p:nvSpPr>
          <p:cNvPr id="3" name="Content Placeholder 2">
            <a:extLst>
              <a:ext uri="{FF2B5EF4-FFF2-40B4-BE49-F238E27FC236}">
                <a16:creationId xmlns:a16="http://schemas.microsoft.com/office/drawing/2014/main" id="{9BD387CC-86D5-4157-AA42-097F44B23916}"/>
              </a:ext>
            </a:extLst>
          </p:cNvPr>
          <p:cNvSpPr>
            <a:spLocks noGrp="1"/>
          </p:cNvSpPr>
          <p:nvPr>
            <p:ph idx="1"/>
          </p:nvPr>
        </p:nvSpPr>
        <p:spPr>
          <a:xfrm>
            <a:off x="628650" y="1825625"/>
            <a:ext cx="3943350" cy="4351338"/>
          </a:xfrm>
        </p:spPr>
        <p:txBody>
          <a:bodyPr/>
          <a:lstStyle/>
          <a:p>
            <a:pPr marL="457200" indent="-457200" eaLnBrk="1" hangingPunct="1">
              <a:buFont typeface="Arial" panose="020B0604020202020204" pitchFamily="34" charset="0"/>
              <a:buChar char="•"/>
              <a:defRPr/>
            </a:pPr>
            <a:r>
              <a:rPr lang="en-US" sz="2400" b="0" dirty="0"/>
              <a:t>Inform farmers of the purpose and provisions of FSA programs.</a:t>
            </a:r>
          </a:p>
          <a:p>
            <a:pPr marL="457200" indent="-457200" eaLnBrk="1" hangingPunct="1">
              <a:buFont typeface="Arial" panose="020B0604020202020204" pitchFamily="34" charset="0"/>
              <a:buChar char="•"/>
              <a:defRPr/>
            </a:pPr>
            <a:endParaRPr lang="en-US" sz="2400" b="0" dirty="0"/>
          </a:p>
          <a:p>
            <a:pPr marL="457200" indent="-457200" eaLnBrk="1" hangingPunct="1">
              <a:buFont typeface="Arial" panose="020B0604020202020204" pitchFamily="34" charset="0"/>
              <a:buChar char="•"/>
              <a:defRPr/>
            </a:pPr>
            <a:r>
              <a:rPr lang="en-US" sz="2400" b="0" dirty="0"/>
              <a:t>Keep the State FSA Committee informed of local administrative area (LAA) conditions.</a:t>
            </a:r>
          </a:p>
          <a:p>
            <a:pPr marL="457200" indent="-457200" eaLnBrk="1" hangingPunct="1">
              <a:buFont typeface="Arial" panose="020B0604020202020204" pitchFamily="34" charset="0"/>
              <a:buChar char="•"/>
              <a:defRPr/>
            </a:pPr>
            <a:endParaRPr lang="en-US" sz="2400" b="0" dirty="0"/>
          </a:p>
          <a:p>
            <a:pPr marL="457200" indent="-457200" eaLnBrk="1" hangingPunct="1">
              <a:buFont typeface="Arial" panose="020B0604020202020204" pitchFamily="34" charset="0"/>
              <a:buChar char="•"/>
              <a:defRPr/>
            </a:pPr>
            <a:r>
              <a:rPr lang="en-US" sz="2400" b="0" dirty="0"/>
              <a:t>Monitor changes in farm programs.</a:t>
            </a:r>
          </a:p>
          <a:p>
            <a:pPr eaLnBrk="1" hangingPunct="1">
              <a:defRPr/>
            </a:pPr>
            <a:endParaRPr lang="en-US" sz="2400" dirty="0"/>
          </a:p>
        </p:txBody>
      </p:sp>
      <p:pic>
        <p:nvPicPr>
          <p:cNvPr id="16388" name="Picture 4">
            <a:extLst>
              <a:ext uri="{FF2B5EF4-FFF2-40B4-BE49-F238E27FC236}">
                <a16:creationId xmlns:a16="http://schemas.microsoft.com/office/drawing/2014/main" id="{06866527-457D-4D96-BE5C-575755BFDEF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68913" y="1825625"/>
            <a:ext cx="2792412" cy="3724275"/>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47DA434-9CA5-4DFF-8639-128D253FFF34}"/>
              </a:ext>
            </a:extLst>
          </p:cNvPr>
          <p:cNvSpPr>
            <a:spLocks noGrp="1" noChangeArrowheads="1"/>
          </p:cNvSpPr>
          <p:nvPr>
            <p:ph type="title"/>
          </p:nvPr>
        </p:nvSpPr>
        <p:spPr>
          <a:xfrm>
            <a:off x="628650" y="992187"/>
            <a:ext cx="7104063" cy="828223"/>
          </a:xfrm>
        </p:spPr>
        <p:txBody>
          <a:bodyPr/>
          <a:lstStyle/>
          <a:p>
            <a:pPr eaLnBrk="1" hangingPunct="1"/>
            <a:r>
              <a:rPr lang="en-US" altLang="en-US" sz="3600" dirty="0"/>
              <a:t>Duties of the County Committee  Continued…</a:t>
            </a:r>
          </a:p>
        </p:txBody>
      </p:sp>
      <p:sp>
        <p:nvSpPr>
          <p:cNvPr id="3" name="Content Placeholder 2">
            <a:extLst>
              <a:ext uri="{FF2B5EF4-FFF2-40B4-BE49-F238E27FC236}">
                <a16:creationId xmlns:a16="http://schemas.microsoft.com/office/drawing/2014/main" id="{4E7BE693-E91E-43EB-B297-F4B7BB78BD07}"/>
              </a:ext>
            </a:extLst>
          </p:cNvPr>
          <p:cNvSpPr>
            <a:spLocks noGrp="1"/>
          </p:cNvSpPr>
          <p:nvPr>
            <p:ph idx="1"/>
          </p:nvPr>
        </p:nvSpPr>
        <p:spPr>
          <a:xfrm>
            <a:off x="628650" y="2012950"/>
            <a:ext cx="3943350" cy="4351338"/>
          </a:xfrm>
        </p:spPr>
        <p:txBody>
          <a:bodyPr/>
          <a:lstStyle/>
          <a:p>
            <a:pPr marL="457200" indent="-457200" eaLnBrk="1" hangingPunct="1">
              <a:buFont typeface="Arial" panose="020B0604020202020204" pitchFamily="34" charset="0"/>
              <a:buChar char="•"/>
              <a:defRPr/>
            </a:pPr>
            <a:r>
              <a:rPr lang="en-US" sz="2400" b="0" dirty="0"/>
              <a:t>Participate in monthly meetings.</a:t>
            </a:r>
          </a:p>
          <a:p>
            <a:pPr eaLnBrk="1" hangingPunct="1">
              <a:defRPr/>
            </a:pPr>
            <a:endParaRPr lang="en-US" sz="2400" b="0" dirty="0"/>
          </a:p>
          <a:p>
            <a:pPr marL="457200" indent="-457200" eaLnBrk="1" hangingPunct="1">
              <a:buFont typeface="Arial" panose="020B0604020202020204" pitchFamily="34" charset="0"/>
              <a:buChar char="•"/>
              <a:defRPr/>
            </a:pPr>
            <a:r>
              <a:rPr lang="en-US" sz="2400" b="0" dirty="0"/>
              <a:t>Make recommendations to State Committee on existing programs.</a:t>
            </a:r>
          </a:p>
          <a:p>
            <a:pPr marL="457200" indent="-457200" eaLnBrk="1" hangingPunct="1">
              <a:buFont typeface="Arial" panose="020B0604020202020204" pitchFamily="34" charset="0"/>
              <a:buChar char="•"/>
              <a:defRPr/>
            </a:pPr>
            <a:endParaRPr lang="en-US" sz="2400" b="0" dirty="0"/>
          </a:p>
          <a:p>
            <a:pPr marL="457200" indent="-457200" eaLnBrk="1" hangingPunct="1">
              <a:buFont typeface="Arial" panose="020B0604020202020204" pitchFamily="34" charset="0"/>
              <a:buChar char="•"/>
              <a:defRPr/>
            </a:pPr>
            <a:r>
              <a:rPr lang="en-US" sz="2400" b="0" dirty="0"/>
              <a:t>Ensure underserved farmers and ranchers are fairly represented.</a:t>
            </a:r>
          </a:p>
          <a:p>
            <a:pPr eaLnBrk="1" hangingPunct="1">
              <a:defRPr/>
            </a:pPr>
            <a:endParaRPr lang="en-US" sz="2400" b="0" dirty="0"/>
          </a:p>
        </p:txBody>
      </p:sp>
      <p:pic>
        <p:nvPicPr>
          <p:cNvPr id="18436" name="Picture 4">
            <a:extLst>
              <a:ext uri="{FF2B5EF4-FFF2-40B4-BE49-F238E27FC236}">
                <a16:creationId xmlns:a16="http://schemas.microsoft.com/office/drawing/2014/main" id="{80500ED8-4D9F-4C3B-B38B-0BC11908E9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29263" y="2012950"/>
            <a:ext cx="2135187" cy="3797300"/>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6E4860E-D807-46B4-AC82-155630F5BBE0}"/>
              </a:ext>
            </a:extLst>
          </p:cNvPr>
          <p:cNvSpPr>
            <a:spLocks noGrp="1" noChangeArrowheads="1"/>
          </p:cNvSpPr>
          <p:nvPr>
            <p:ph type="title"/>
          </p:nvPr>
        </p:nvSpPr>
        <p:spPr/>
        <p:txBody>
          <a:bodyPr/>
          <a:lstStyle/>
          <a:p>
            <a:pPr eaLnBrk="1" hangingPunct="1"/>
            <a:r>
              <a:rPr lang="en-US" altLang="en-US"/>
              <a:t>Get Involved</a:t>
            </a:r>
          </a:p>
        </p:txBody>
      </p:sp>
      <p:sp>
        <p:nvSpPr>
          <p:cNvPr id="20483" name="Content Placeholder 2">
            <a:extLst>
              <a:ext uri="{FF2B5EF4-FFF2-40B4-BE49-F238E27FC236}">
                <a16:creationId xmlns:a16="http://schemas.microsoft.com/office/drawing/2014/main" id="{31AD5423-1938-4ECA-A623-7F1208B6E889}"/>
              </a:ext>
            </a:extLst>
          </p:cNvPr>
          <p:cNvSpPr>
            <a:spLocks noGrp="1" noChangeArrowheads="1"/>
          </p:cNvSpPr>
          <p:nvPr>
            <p:ph idx="1"/>
          </p:nvPr>
        </p:nvSpPr>
        <p:spPr>
          <a:xfrm>
            <a:off x="628650" y="1825625"/>
            <a:ext cx="7104063" cy="1328738"/>
          </a:xfrm>
        </p:spPr>
        <p:txBody>
          <a:bodyPr/>
          <a:lstStyle/>
          <a:p>
            <a:pPr eaLnBrk="1" hangingPunct="1"/>
            <a:r>
              <a:rPr lang="en-US" altLang="en-US"/>
              <a:t>USDA encourages </a:t>
            </a:r>
            <a:r>
              <a:rPr lang="en-US" altLang="en-US" u="sng"/>
              <a:t>all</a:t>
            </a:r>
            <a:r>
              <a:rPr lang="en-US" altLang="en-US"/>
              <a:t> eligible farmers, ranchers and foresters to participate in the county committee election process.</a:t>
            </a:r>
          </a:p>
          <a:p>
            <a:pPr eaLnBrk="1" hangingPunct="1"/>
            <a:endParaRPr lang="en-US" altLang="en-US"/>
          </a:p>
        </p:txBody>
      </p:sp>
      <p:pic>
        <p:nvPicPr>
          <p:cNvPr id="20484" name="Picture 12">
            <a:extLst>
              <a:ext uri="{FF2B5EF4-FFF2-40B4-BE49-F238E27FC236}">
                <a16:creationId xmlns:a16="http://schemas.microsoft.com/office/drawing/2014/main" id="{AE3E0FE3-8021-4E8E-AC5E-442314A25B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22625" y="3541713"/>
            <a:ext cx="3281363" cy="2460625"/>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20485" name="Picture 10">
            <a:extLst>
              <a:ext uri="{FF2B5EF4-FFF2-40B4-BE49-F238E27FC236}">
                <a16:creationId xmlns:a16="http://schemas.microsoft.com/office/drawing/2014/main" id="{BDE9E759-6B9A-47F0-A8E6-F19B92558B8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43625" y="3103563"/>
            <a:ext cx="2909888" cy="2184400"/>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20486" name="Picture 4">
            <a:extLst>
              <a:ext uri="{FF2B5EF4-FFF2-40B4-BE49-F238E27FC236}">
                <a16:creationId xmlns:a16="http://schemas.microsoft.com/office/drawing/2014/main" id="{850C1E4D-B296-43B2-9050-109078A89C9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0488" y="3990975"/>
            <a:ext cx="3900487" cy="2593975"/>
          </a:xfrm>
          <a:prstGeom prst="rect">
            <a:avLst/>
          </a:prstGeom>
          <a:noFill/>
          <a:ln w="9525">
            <a:solidFill>
              <a:schemeClr val="tx1">
                <a:alpha val="50195"/>
              </a:schemeClr>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98D2673E-35B8-43B7-A8A9-333DE1D45CB8}"/>
              </a:ext>
            </a:extLst>
          </p:cNvPr>
          <p:cNvSpPr>
            <a:spLocks noGrp="1" noChangeArrowheads="1"/>
          </p:cNvSpPr>
          <p:nvPr>
            <p:ph type="title"/>
          </p:nvPr>
        </p:nvSpPr>
        <p:spPr/>
        <p:txBody>
          <a:bodyPr/>
          <a:lstStyle/>
          <a:p>
            <a:pPr eaLnBrk="1" hangingPunct="1"/>
            <a:r>
              <a:rPr lang="en-US" altLang="en-US" sz="3200"/>
              <a:t>Who Serves on County Committees?</a:t>
            </a:r>
          </a:p>
        </p:txBody>
      </p:sp>
      <p:sp>
        <p:nvSpPr>
          <p:cNvPr id="22531" name="Content Placeholder 2">
            <a:extLst>
              <a:ext uri="{FF2B5EF4-FFF2-40B4-BE49-F238E27FC236}">
                <a16:creationId xmlns:a16="http://schemas.microsoft.com/office/drawing/2014/main" id="{90FC665E-113D-4401-B386-B9B1EDB9C558}"/>
              </a:ext>
            </a:extLst>
          </p:cNvPr>
          <p:cNvSpPr>
            <a:spLocks noGrp="1" noChangeArrowheads="1"/>
          </p:cNvSpPr>
          <p:nvPr>
            <p:ph idx="1"/>
          </p:nvPr>
        </p:nvSpPr>
        <p:spPr/>
        <p:txBody>
          <a:bodyPr/>
          <a:lstStyle/>
          <a:p>
            <a:pPr eaLnBrk="1" hangingPunct="1"/>
            <a:r>
              <a:rPr lang="en-US" altLang="en-US" sz="2400"/>
              <a:t>To hold office as a COC member or alternate, a person must fulfill </a:t>
            </a:r>
            <a:r>
              <a:rPr lang="en-US" altLang="en-US" sz="2400" u="sng"/>
              <a:t>each</a:t>
            </a:r>
            <a:r>
              <a:rPr lang="en-US" altLang="en-US" sz="2400"/>
              <a:t> requirement:</a:t>
            </a:r>
          </a:p>
          <a:p>
            <a:pPr lvl="1" eaLnBrk="1" hangingPunct="1">
              <a:buFont typeface="Wingdings" panose="05000000000000000000" pitchFamily="2" charset="2"/>
              <a:buChar char="ü"/>
            </a:pPr>
            <a:r>
              <a:rPr lang="en-US" altLang="en-US"/>
              <a:t>Be a producer with an interest in farming or ranching operations</a:t>
            </a:r>
          </a:p>
          <a:p>
            <a:pPr lvl="1" eaLnBrk="1" hangingPunct="1">
              <a:buFont typeface="Wingdings" panose="05000000000000000000" pitchFamily="2" charset="2"/>
              <a:buChar char="ü"/>
            </a:pPr>
            <a:r>
              <a:rPr lang="en-US" altLang="en-US"/>
              <a:t>Participate or cooperate in any FSA program provided for by law</a:t>
            </a:r>
          </a:p>
          <a:p>
            <a:pPr lvl="1" eaLnBrk="1" hangingPunct="1">
              <a:buFont typeface="Wingdings" panose="05000000000000000000" pitchFamily="2" charset="2"/>
              <a:buChar char="ü"/>
            </a:pPr>
            <a:r>
              <a:rPr lang="en-US" altLang="en-US"/>
              <a:t>Be a U.S. Citizen</a:t>
            </a:r>
          </a:p>
          <a:p>
            <a:pPr lvl="1" eaLnBrk="1" hangingPunct="1">
              <a:buFont typeface="Wingdings" panose="05000000000000000000" pitchFamily="2" charset="2"/>
              <a:buChar char="ü"/>
            </a:pPr>
            <a:r>
              <a:rPr lang="en-US" altLang="en-US"/>
              <a:t>Be of legal voting age</a:t>
            </a:r>
          </a:p>
          <a:p>
            <a:pPr lvl="1" eaLnBrk="1" hangingPunct="1">
              <a:buFont typeface="Wingdings" panose="05000000000000000000" pitchFamily="2" charset="2"/>
              <a:buChar char="ü"/>
            </a:pPr>
            <a:r>
              <a:rPr lang="en-US" altLang="en-US"/>
              <a:t>Meet the basic eligibility requirements</a:t>
            </a:r>
          </a:p>
          <a:p>
            <a:pPr lvl="1" eaLnBrk="1" hangingPunct="1">
              <a:buFont typeface="Wingdings" panose="05000000000000000000" pitchFamily="2" charset="2"/>
              <a:buChar char="ü"/>
            </a:pPr>
            <a:r>
              <a:rPr lang="en-US" altLang="en-US"/>
              <a:t>Reside in the county or multi-county jurisdiction in which they will be serving.</a:t>
            </a:r>
          </a:p>
          <a:p>
            <a:pPr eaLnBrk="1" hangingPunct="1"/>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B3C4AF58-E5CE-4344-A3D3-C9B5481A4D8C}"/>
              </a:ext>
            </a:extLst>
          </p:cNvPr>
          <p:cNvSpPr>
            <a:spLocks noGrp="1" noChangeArrowheads="1"/>
          </p:cNvSpPr>
          <p:nvPr>
            <p:ph type="title"/>
          </p:nvPr>
        </p:nvSpPr>
        <p:spPr/>
        <p:txBody>
          <a:bodyPr/>
          <a:lstStyle/>
          <a:p>
            <a:pPr eaLnBrk="1" hangingPunct="1"/>
            <a:r>
              <a:rPr lang="en-US" altLang="en-US"/>
              <a:t>Committee Basics</a:t>
            </a:r>
          </a:p>
        </p:txBody>
      </p:sp>
      <p:sp>
        <p:nvSpPr>
          <p:cNvPr id="3" name="Content Placeholder 2">
            <a:extLst>
              <a:ext uri="{FF2B5EF4-FFF2-40B4-BE49-F238E27FC236}">
                <a16:creationId xmlns:a16="http://schemas.microsoft.com/office/drawing/2014/main" id="{C95A80C6-BA42-4F1E-8E33-22241823C44B}"/>
              </a:ext>
            </a:extLst>
          </p:cNvPr>
          <p:cNvSpPr>
            <a:spLocks noGrp="1"/>
          </p:cNvSpPr>
          <p:nvPr>
            <p:ph idx="1"/>
          </p:nvPr>
        </p:nvSpPr>
        <p:spPr/>
        <p:txBody>
          <a:bodyPr/>
          <a:lstStyle/>
          <a:p>
            <a:pPr marL="285750" indent="-285750" eaLnBrk="1" hangingPunct="1">
              <a:buFont typeface="Arial" panose="020B0604020202020204" pitchFamily="34" charset="0"/>
              <a:buChar char="•"/>
              <a:defRPr/>
            </a:pPr>
            <a:r>
              <a:rPr lang="en-US" b="0" dirty="0"/>
              <a:t>3 to 11 Members</a:t>
            </a:r>
          </a:p>
          <a:p>
            <a:pPr marL="285750" indent="-285750" eaLnBrk="1" hangingPunct="1">
              <a:buFont typeface="Arial" panose="020B0604020202020204" pitchFamily="34" charset="0"/>
              <a:buChar char="•"/>
              <a:defRPr/>
            </a:pPr>
            <a:r>
              <a:rPr lang="en-US" b="0" dirty="0"/>
              <a:t>3-year Terms</a:t>
            </a:r>
          </a:p>
          <a:p>
            <a:pPr marL="285750" indent="-285750" eaLnBrk="1" hangingPunct="1">
              <a:buFont typeface="Arial" panose="020B0604020202020204" pitchFamily="34" charset="0"/>
              <a:buChar char="•"/>
              <a:defRPr/>
            </a:pPr>
            <a:r>
              <a:rPr lang="en-US" b="0" dirty="0"/>
              <a:t>Advisors appointed annually to represent women and minority interests</a:t>
            </a:r>
          </a:p>
          <a:p>
            <a:pPr eaLnBrk="1" hangingPunct="1">
              <a:defRPr/>
            </a:pPr>
            <a:endParaRPr lang="en-US"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_fsa_county_committee_elections_briefing  -  Compatibility Mode" id="{90944480-1270-458D-A05E-3E3730E092C6}" vid="{B2431CCC-88B0-4A75-A7C8-9094B9F485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0B094784534944B0F8B15E7EAC3A13" ma:contentTypeVersion="2" ma:contentTypeDescription="Create a new document." ma:contentTypeScope="" ma:versionID="0f3673a6579748ca84a88153d1edb1cf">
  <xsd:schema xmlns:xsd="http://www.w3.org/2001/XMLSchema" xmlns:xs="http://www.w3.org/2001/XMLSchema" xmlns:p="http://schemas.microsoft.com/office/2006/metadata/properties" xmlns:ns2="c17ca4a2-6390-4cb0-bb09-1210258d5dd3" targetNamespace="http://schemas.microsoft.com/office/2006/metadata/properties" ma:root="true" ma:fieldsID="1128fd058696cb0753ce02537333924a" ns2:_="">
    <xsd:import namespace="c17ca4a2-6390-4cb0-bb09-1210258d5dd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7ca4a2-6390-4cb0-bb09-1210258d5d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A57394-AC51-4E77-8F4A-C1DA760CBA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7ca4a2-6390-4cb0-bb09-1210258d5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A656932-544A-4929-8EFC-DBCBF7BDB7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160</TotalTime>
  <Words>1840</Words>
  <Application>Microsoft Office PowerPoint</Application>
  <PresentationFormat>On-screen Show (4:3)</PresentationFormat>
  <Paragraphs>177</Paragraphs>
  <Slides>23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Times New Roman</vt:lpstr>
      <vt:lpstr>Wingdings</vt:lpstr>
      <vt:lpstr>Office Theme</vt:lpstr>
      <vt:lpstr>2019 County Committee Elections</vt:lpstr>
      <vt:lpstr>What is a County Committee?</vt:lpstr>
      <vt:lpstr>Role of County Committee Members</vt:lpstr>
      <vt:lpstr>Why Are County Committees Important?</vt:lpstr>
      <vt:lpstr>Duties of the County Committee</vt:lpstr>
      <vt:lpstr>Duties of the County Committee  Continued…</vt:lpstr>
      <vt:lpstr>Get Involved</vt:lpstr>
      <vt:lpstr>Who Serves on County Committees?</vt:lpstr>
      <vt:lpstr>Committee Basics</vt:lpstr>
      <vt:lpstr>Role of the Advisor</vt:lpstr>
      <vt:lpstr>How are Advisors Appointed?</vt:lpstr>
      <vt:lpstr>How do I participate in the County Committee elections?</vt:lpstr>
      <vt:lpstr>Nominating</vt:lpstr>
      <vt:lpstr>How to Nominate</vt:lpstr>
      <vt:lpstr>How to Nominate, continued</vt:lpstr>
      <vt:lpstr>How to Nominate, continued</vt:lpstr>
      <vt:lpstr>Who can Vote?</vt:lpstr>
      <vt:lpstr>Who can Vote? Continued…</vt:lpstr>
      <vt:lpstr>Who can Vote? Continued…</vt:lpstr>
      <vt:lpstr>County Committee Elections 2019 Timeline</vt:lpstr>
      <vt:lpstr>County Committee Elections 2019 Timeline </vt:lpstr>
      <vt:lpstr>Voting</vt:lpstr>
      <vt:lpstr>Where Can I Get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County Committee Elections</dc:title>
  <dc:creator>Rogge, Dana - FSA, Columbia, MO</dc:creator>
  <cp:lastModifiedBy>Rogge, Dana - FSA, Columbia, MO</cp:lastModifiedBy>
  <cp:revision>4</cp:revision>
  <dcterms:created xsi:type="dcterms:W3CDTF">2019-05-10T16:24:12Z</dcterms:created>
  <dcterms:modified xsi:type="dcterms:W3CDTF">2019-06-04T14:25:29Z</dcterms:modified>
</cp:coreProperties>
</file>