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3"/>
  </p:sldMasterIdLst>
  <p:notesMasterIdLst>
    <p:notesMasterId r:id="rId12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0099"/>
  </p:normalViewPr>
  <p:slideViewPr>
    <p:cSldViewPr snapToGrid="0" snapToObjects="1">
      <p:cViewPr varScale="1">
        <p:scale>
          <a:sx n="114" d="100"/>
          <a:sy n="114" d="100"/>
        </p:scale>
        <p:origin x="15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91EC8EB-13FB-4E7D-8175-83BCED68E6D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59A5BC-A9AF-4964-AD7D-E91D50162FE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2AA812A-F24C-4ABE-B70C-41E47B3A539E}" type="datetimeFigureOut">
              <a:rPr lang="en-US"/>
              <a:pPr>
                <a:defRPr/>
              </a:pPr>
              <a:t>6/5/2019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9F42959-96FF-4315-A5BF-AC2F8673AB5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F5610FE-0865-4CA1-8994-8762602702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4F154E-ADB7-4555-BEE1-15B99A68193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F0E592-ABAD-4539-BACE-75EF0131F4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569AF30-801E-4511-ABC2-ED4B1F33D3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lide Image Placeholder 1">
            <a:extLst>
              <a:ext uri="{FF2B5EF4-FFF2-40B4-BE49-F238E27FC236}">
                <a16:creationId xmlns:a16="http://schemas.microsoft.com/office/drawing/2014/main" id="{BA92E717-B9DC-40F2-B3CD-D53A8C41F7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2" name="Notes Placeholder 2">
            <a:extLst>
              <a:ext uri="{FF2B5EF4-FFF2-40B4-BE49-F238E27FC236}">
                <a16:creationId xmlns:a16="http://schemas.microsoft.com/office/drawing/2014/main" id="{7312F7DE-30DF-4C31-BEE3-85A5400A8E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GO TO VIEW &gt; MASTER &gt; SLIDE MASTER TO EDIT THE IMAGES ON THE TITLE AND DIVIDER SLIDES</a:t>
            </a:r>
          </a:p>
        </p:txBody>
      </p:sp>
      <p:sp>
        <p:nvSpPr>
          <p:cNvPr id="10243" name="Slide Number Placeholder 3">
            <a:extLst>
              <a:ext uri="{FF2B5EF4-FFF2-40B4-BE49-F238E27FC236}">
                <a16:creationId xmlns:a16="http://schemas.microsoft.com/office/drawing/2014/main" id="{A520A5A8-23BD-47BC-AC7C-4F68BB7907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0D2D4B5-4EBD-4669-89BA-55F393EA1DD8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E4A5EE99-84A6-440B-8DC9-7B8280E8A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7"/>
          <a:stretch>
            <a:fillRect/>
          </a:stretch>
        </p:blipFill>
        <p:spPr bwMode="auto">
          <a:xfrm>
            <a:off x="0" y="1260475"/>
            <a:ext cx="5403850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17F9DB1B-C59C-4E1B-A53A-34289AC61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650" y="3341688"/>
            <a:ext cx="356235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CC2E3B72-5222-4288-8BA8-CE681EE8B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650" y="1260475"/>
            <a:ext cx="3562350" cy="185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BF044206-FAFD-4A42-89C5-DA6CA83C9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184" y="5699051"/>
            <a:ext cx="7134988" cy="9852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EFF655FE-C1D2-4149-803F-1B6D8B0F508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8888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72709953-D1D7-4A9C-BB9D-CC06F09007B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15"/>
          <a:stretch>
            <a:fillRect/>
          </a:stretch>
        </p:blipFill>
        <p:spPr bwMode="auto">
          <a:xfrm>
            <a:off x="5578475" y="1260475"/>
            <a:ext cx="3565525" cy="185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63FC4572-2768-43A3-9AA5-0A07D77CDB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36"/>
          <a:stretch>
            <a:fillRect/>
          </a:stretch>
        </p:blipFill>
        <p:spPr bwMode="auto">
          <a:xfrm>
            <a:off x="5578475" y="3341688"/>
            <a:ext cx="356552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5527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b="1">
                <a:solidFill>
                  <a:srgbClr val="065744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24A419-5AF9-4320-8497-98927C7711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D9AC0CE-8B9A-45B6-B4C3-A6FB146D2CA2}" type="datetimeFigureOut">
              <a:rPr lang="en-US"/>
              <a:pPr>
                <a:defRPr/>
              </a:pPr>
              <a:t>6/5/2019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9E3760-978C-49CB-A4EE-264E7D031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665F4F-6F6E-4F87-97A3-A3C24F18F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6CE14CE-DD16-43CC-B7B3-D319277E2F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146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4FAD27-6873-461E-94D0-5369C4E0DD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3F1C87F-FFAC-4EC8-825C-5939B96F1D64}" type="datetimeFigureOut">
              <a:rPr lang="en-US"/>
              <a:pPr>
                <a:defRPr/>
              </a:pPr>
              <a:t>6/5/2019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D50F7-8681-4F7E-A72D-B08F0157A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B9677A-CA80-4269-B972-F1BBD683D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78A5C5B-233D-4D28-B42D-6F93967C56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499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6">
            <a:extLst>
              <a:ext uri="{FF2B5EF4-FFF2-40B4-BE49-F238E27FC236}">
                <a16:creationId xmlns:a16="http://schemas.microsoft.com/office/drawing/2014/main" id="{43159332-1D75-40FF-BC80-85D69FD3E5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66D9E77-372F-4D5F-A5B5-6CFC6A571921}" type="datetimeFigureOut">
              <a:rPr lang="en-US"/>
              <a:pPr>
                <a:defRPr/>
              </a:pPr>
              <a:t>6/5/2019</a:t>
            </a:fld>
            <a:endParaRPr lang="en-US"/>
          </a:p>
        </p:txBody>
      </p:sp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50C9D4B0-9191-4846-99BE-DE8FF1318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5063E21B-C6D7-4651-84F2-E7A9FEC42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00CA327-4C69-45BB-BED7-AD110A13C8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512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935665"/>
            <a:ext cx="7886700" cy="7550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438E65-F154-40D4-9869-D65D5FFF71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B76A4F8-D38A-4D7B-908E-15BEBB8A0581}" type="datetimeFigureOut">
              <a:rPr lang="en-US"/>
              <a:pPr>
                <a:defRPr/>
              </a:pPr>
              <a:t>6/5/2019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E2377E-AC7C-4B27-BC88-65B9F7DF7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76B0A1-CAD0-4BE5-8BCA-EA4EE89EC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6F994D3-6433-453F-8DE8-8998E88751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893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987426"/>
            <a:ext cx="2949178" cy="1443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15608"/>
            <a:ext cx="2949178" cy="325337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416D3A-90C7-47BB-BAB0-3EAF38EECA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AFB76EE-3D27-4565-9304-0C46D3E44A99}" type="datetimeFigureOut">
              <a:rPr lang="en-US"/>
              <a:pPr>
                <a:defRPr/>
              </a:pPr>
              <a:t>6/5/2019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8176EE-DF7D-435E-A35E-5F2665351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4B9B60-18A7-487D-A54B-5A91BB54C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EC84F9E-C196-4AD5-8561-A3BBD24C60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520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63226CAD-BEEF-40AB-A4DB-9C1E45D20E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992188"/>
            <a:ext cx="7104063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5C38B54-2490-4A7A-B51E-A9CE431FF1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104063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rgbClr val="668A25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668A25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3">
            <a:extLst>
              <a:ext uri="{FF2B5EF4-FFF2-40B4-BE49-F238E27FC236}">
                <a16:creationId xmlns:a16="http://schemas.microsoft.com/office/drawing/2014/main" id="{99F00FE4-4077-4FE3-9B77-3E3613FF18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8763" y="5699125"/>
            <a:ext cx="7134225" cy="985838"/>
          </a:xfrm>
        </p:spPr>
        <p:txBody>
          <a:bodyPr/>
          <a:lstStyle/>
          <a:p>
            <a:r>
              <a:rPr lang="en-US" altLang="en-US" sz="3200" dirty="0"/>
              <a:t>Be a Leader with Farm Service Agency County Committee Elections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5">
            <a:extLst>
              <a:ext uri="{FF2B5EF4-FFF2-40B4-BE49-F238E27FC236}">
                <a16:creationId xmlns:a16="http://schemas.microsoft.com/office/drawing/2014/main" id="{57CFB2FA-44B7-4E26-8546-5DDAA166F5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Your Voice Matters</a:t>
            </a:r>
          </a:p>
        </p:txBody>
      </p:sp>
      <p:sp>
        <p:nvSpPr>
          <p:cNvPr id="11266" name="Content Placeholder 6">
            <a:extLst>
              <a:ext uri="{FF2B5EF4-FFF2-40B4-BE49-F238E27FC236}">
                <a16:creationId xmlns:a16="http://schemas.microsoft.com/office/drawing/2014/main" id="{C1F960D4-ECAD-4691-921A-E62BC39C0C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28651" y="1825625"/>
            <a:ext cx="3809126" cy="4351338"/>
          </a:xfrm>
        </p:spPr>
        <p:txBody>
          <a:bodyPr/>
          <a:lstStyle/>
          <a:p>
            <a:pPr lvl="0"/>
            <a:r>
              <a:rPr lang="en-US" sz="1800" b="0" dirty="0">
                <a:solidFill>
                  <a:schemeClr val="tx1"/>
                </a:solidFill>
              </a:rPr>
              <a:t>FSA needs your help in making sure all farmers are represented and increasing the diversity of FSA county committees.</a:t>
            </a:r>
          </a:p>
          <a:p>
            <a:pPr lvl="0"/>
            <a:endParaRPr lang="en-US" sz="1800" b="0" dirty="0">
              <a:solidFill>
                <a:schemeClr val="tx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In 2017, approximately 81% of voting county committee members were male while women represented approximately 18% of voting members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800" b="0" dirty="0">
              <a:solidFill>
                <a:schemeClr val="tx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In 2017, approximately 6.95% of elected voting county members were targeted underserved producers </a:t>
            </a:r>
          </a:p>
          <a:p>
            <a:endParaRPr lang="en-US" altLang="en-US" sz="1800" b="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7D1FD9-191E-4A95-BF49-5347D48C4F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225" y="2366708"/>
            <a:ext cx="4150646" cy="27757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FE61F-D580-4AA8-9CD1-55806CCB4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Your County Committee Needs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2D04AC-0CA7-4C11-A825-1883D4209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0" dirty="0">
                <a:solidFill>
                  <a:schemeClr val="tx1"/>
                </a:solidFill>
              </a:rPr>
              <a:t>If elected to serve, you can: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tx1"/>
                </a:solidFill>
              </a:rPr>
              <a:t>Organize and oversee FSA programs that make a difference for farmers and ranchers in your community;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tx1"/>
                </a:solidFill>
              </a:rPr>
              <a:t>Hire the county director that oversees daily FSA office operations; and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tx1"/>
                </a:solidFill>
              </a:rPr>
              <a:t>Make recommendations on programmatic and policy changes.</a:t>
            </a:r>
            <a:br>
              <a:rPr lang="en-US" sz="2000" b="0" dirty="0">
                <a:solidFill>
                  <a:schemeClr val="tx1"/>
                </a:solidFill>
              </a:rPr>
            </a:br>
            <a:endParaRPr lang="en-US" sz="2000" b="0" dirty="0">
              <a:solidFill>
                <a:schemeClr val="tx1"/>
              </a:solidFill>
            </a:endParaRPr>
          </a:p>
          <a:p>
            <a:r>
              <a:rPr lang="en-US" sz="2000" b="0" dirty="0">
                <a:solidFill>
                  <a:schemeClr val="tx1"/>
                </a:solidFill>
              </a:rPr>
              <a:t>VOTE!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tx1"/>
                </a:solidFill>
              </a:rPr>
              <a:t>Represent your county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tx1"/>
                </a:solidFill>
              </a:rPr>
              <a:t>Support local candidates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tx1"/>
                </a:solidFill>
              </a:rPr>
              <a:t>Make your voice heard</a:t>
            </a:r>
          </a:p>
          <a:p>
            <a:endParaRPr lang="en-US" sz="20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382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81BA3-4D59-4E85-9804-47A2FC1C3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92188"/>
            <a:ext cx="7104063" cy="698500"/>
          </a:xfrm>
        </p:spPr>
        <p:txBody>
          <a:bodyPr/>
          <a:lstStyle/>
          <a:p>
            <a:r>
              <a:rPr lang="en-US" sz="3600"/>
              <a:t>Be the Voice of Your Community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C83F2-4941-48A8-BF85-BD2628D2D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57800"/>
            <a:ext cx="4186106" cy="4351338"/>
          </a:xfrm>
        </p:spPr>
        <p:txBody>
          <a:bodyPr/>
          <a:lstStyle/>
          <a:p>
            <a:r>
              <a:rPr lang="en-US" sz="1800">
                <a:solidFill>
                  <a:schemeClr val="tx1"/>
                </a:solidFill>
              </a:rPr>
              <a:t>As an FSA county committee member, you will: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>
                <a:solidFill>
                  <a:schemeClr val="tx1"/>
                </a:solidFill>
              </a:rPr>
              <a:t>Deliver and administer farm programs in your community.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>
                <a:solidFill>
                  <a:schemeClr val="tx1"/>
                </a:solidFill>
              </a:rPr>
              <a:t>Represent local farmers and ranchers.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>
                <a:solidFill>
                  <a:schemeClr val="tx1"/>
                </a:solidFill>
              </a:rPr>
              <a:t>Provide local agricultural guidance and insight.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>
                <a:solidFill>
                  <a:schemeClr val="tx1"/>
                </a:solidFill>
              </a:rPr>
              <a:t>Make critical decisions impacting local producers.</a:t>
            </a:r>
          </a:p>
          <a:p>
            <a:pPr marL="285750" indent="-285750">
              <a:buFont typeface="Arial"/>
              <a:buChar char="•"/>
            </a:pPr>
            <a:r>
              <a:rPr lang="en-US" sz="1800">
                <a:solidFill>
                  <a:schemeClr val="tx1"/>
                </a:solidFill>
              </a:rPr>
              <a:t>Help share information about FSA opportunities within your community and focus outreach efforts to underserved producers and beginning farmers.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FBC4D3-68D0-4FC8-BF9F-EF92B388B3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488" y="2135026"/>
            <a:ext cx="3887996" cy="25879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8301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2BA8B-C834-4E81-AF73-D920F4EB4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Lead…Serve…Give 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643B2-02F4-4E66-86B6-39EE52829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0681" y="1690688"/>
            <a:ext cx="4612008" cy="3695758"/>
          </a:xfrm>
        </p:spPr>
        <p:txBody>
          <a:bodyPr/>
          <a:lstStyle/>
          <a:p>
            <a:r>
              <a:rPr lang="en-US" sz="2000" b="0" dirty="0">
                <a:solidFill>
                  <a:schemeClr val="tx1"/>
                </a:solidFill>
              </a:rPr>
              <a:t>More than 7,000 dedicated farmers and ranchers serve on FSA County Committees in rural areas. </a:t>
            </a:r>
          </a:p>
          <a:p>
            <a:endParaRPr lang="en-US" sz="1050" b="0" u="sng" dirty="0">
              <a:solidFill>
                <a:schemeClr val="tx1"/>
              </a:solidFill>
            </a:endParaRPr>
          </a:p>
          <a:p>
            <a:r>
              <a:rPr lang="en-US" sz="2000" b="0" u="sng" dirty="0">
                <a:solidFill>
                  <a:schemeClr val="tx1"/>
                </a:solidFill>
              </a:rPr>
              <a:t>FSA County Committees</a:t>
            </a:r>
            <a:r>
              <a:rPr lang="en-US" sz="2000" b="0" dirty="0">
                <a:solidFill>
                  <a:schemeClr val="tx1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tx1"/>
                </a:solidFill>
              </a:rPr>
              <a:t>Informed decisions made by FSA service centers across the country that impact producers.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tx1"/>
                </a:solidFill>
              </a:rPr>
              <a:t>Represent the priorities and voice of producers in their community.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tx1"/>
                </a:solidFill>
              </a:rPr>
              <a:t>Ensure USDA’s farm programs continue to serve farmers, ranchers and families.</a:t>
            </a:r>
          </a:p>
          <a:p>
            <a:endParaRPr lang="en-US" sz="2000" b="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5709F6-1C67-40AF-8068-113198B36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24" y="2290812"/>
            <a:ext cx="3478586" cy="29187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88759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7696B-3E55-4858-8AFF-34512A379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Commitment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5840DF-1B36-449F-A6E9-697BA0D42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chemeClr val="tx1"/>
                </a:solidFill>
              </a:rPr>
              <a:t>Elected members serve three year terms and committees consist of three to 11 members.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chemeClr val="tx1"/>
                </a:solidFill>
              </a:rPr>
              <a:t>County committees meet monthly to discuss critical decisions impacting local producers.</a:t>
            </a:r>
          </a:p>
          <a:p>
            <a:endParaRPr lang="en-US" sz="32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91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48E38-AE2A-4D88-9863-124FD3DAE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Eligibility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7290A2-B5C5-496C-953E-8B8FB2053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0" dirty="0">
                <a:solidFill>
                  <a:schemeClr val="tx1"/>
                </a:solidFill>
              </a:rPr>
              <a:t>To be eligible a producer must: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Have an interest in farming or ranching operations;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Participate or cooperate in any FSA program provided for by law;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Be a U.S. Citizen;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Be of legal voting age;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Meet the basic eligibility requirements; 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/>
                </a:solidFill>
              </a:rPr>
              <a:t>Reside in the county or multi-county jurisdiction (LAA) in which they will be serving.</a:t>
            </a:r>
          </a:p>
          <a:p>
            <a:br>
              <a:rPr lang="en-US" sz="1800" b="0" dirty="0">
                <a:solidFill>
                  <a:schemeClr val="tx1"/>
                </a:solidFill>
              </a:rPr>
            </a:br>
            <a:r>
              <a:rPr lang="en-US" sz="1800" b="0" dirty="0">
                <a:solidFill>
                  <a:schemeClr val="tx1"/>
                </a:solidFill>
              </a:rPr>
              <a:t>You must be in a LAA (Local Administrative Area) that has member openings during the election period.</a:t>
            </a:r>
            <a:br>
              <a:rPr lang="en-US" sz="1800" b="0" dirty="0">
                <a:solidFill>
                  <a:schemeClr val="tx1"/>
                </a:solidFill>
              </a:rPr>
            </a:br>
            <a:endParaRPr lang="en-US" sz="1200" b="0" baseline="-25000" dirty="0">
              <a:solidFill>
                <a:schemeClr val="tx1"/>
              </a:solidFill>
            </a:endParaRPr>
          </a:p>
          <a:p>
            <a:r>
              <a:rPr lang="en-US" sz="1800" b="0" i="1" dirty="0">
                <a:solidFill>
                  <a:schemeClr val="tx1"/>
                </a:solidFill>
              </a:rPr>
              <a:t>Producers can learn more about eligibility by contacting their local office.</a:t>
            </a:r>
          </a:p>
          <a:p>
            <a:endParaRPr lang="en-US" sz="18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648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525D5-8AB2-4A8E-A7FE-05B9B708A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994" y="992188"/>
            <a:ext cx="8074667" cy="698500"/>
          </a:xfrm>
        </p:spPr>
        <p:txBody>
          <a:bodyPr/>
          <a:lstStyle/>
          <a:p>
            <a:pPr algn="ctr"/>
            <a:r>
              <a:rPr lang="en-US" dirty="0"/>
              <a:t>Don’t Delay…Nominate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31700-8CA8-44FF-8EBB-C8A42D53F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994" y="1704291"/>
            <a:ext cx="8012011" cy="3412993"/>
          </a:xfrm>
        </p:spPr>
        <p:txBody>
          <a:bodyPr/>
          <a:lstStyle/>
          <a:p>
            <a:pPr algn="ctr"/>
            <a:r>
              <a:rPr lang="en-US" sz="2400" dirty="0"/>
              <a:t>Mark Your Calendars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Deadline for Nominations: Aug. 1, 2019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Election ballots mailed to eligible voters: Nov. 4, 2019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Newly elected members take office: Jan. 1, 2020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A5FF2E-BD99-4066-94B9-6BFB7AD77390}"/>
              </a:ext>
            </a:extLst>
          </p:cNvPr>
          <p:cNvSpPr txBox="1"/>
          <p:nvPr/>
        </p:nvSpPr>
        <p:spPr>
          <a:xfrm>
            <a:off x="565993" y="5784452"/>
            <a:ext cx="71099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0657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 more at fsa.usda.gov/elections or visit your local USDA Service Center.</a:t>
            </a:r>
          </a:p>
        </p:txBody>
      </p:sp>
    </p:spTree>
    <p:extLst>
      <p:ext uri="{BB962C8B-B14F-4D97-AF65-F5344CB8AC3E}">
        <p14:creationId xmlns:p14="http://schemas.microsoft.com/office/powerpoint/2010/main" val="4284306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6A65D80-1287-B544-B806-A97D73CA1838}" vid="{5C11D051-DCB4-B340-86E3-E152A2B5128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0B094784534944B0F8B15E7EAC3A13" ma:contentTypeVersion="2" ma:contentTypeDescription="Create a new document." ma:contentTypeScope="" ma:versionID="0f3673a6579748ca84a88153d1edb1cf">
  <xsd:schema xmlns:xsd="http://www.w3.org/2001/XMLSchema" xmlns:xs="http://www.w3.org/2001/XMLSchema" xmlns:p="http://schemas.microsoft.com/office/2006/metadata/properties" xmlns:ns2="c17ca4a2-6390-4cb0-bb09-1210258d5dd3" targetNamespace="http://schemas.microsoft.com/office/2006/metadata/properties" ma:root="true" ma:fieldsID="1128fd058696cb0753ce02537333924a" ns2:_="">
    <xsd:import namespace="c17ca4a2-6390-4cb0-bb09-1210258d5d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ca4a2-6390-4cb0-bb09-1210258d5d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3A57394-AC51-4E77-8F4A-C1DA760CBA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7ca4a2-6390-4cb0-bb09-1210258d5d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A656932-544A-4929-8EFC-DBCBF7BDB7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FSA_PPT_TEMPLATE</Template>
  <TotalTime>24</TotalTime>
  <Words>422</Words>
  <Application>Microsoft Office PowerPoint</Application>
  <PresentationFormat>On-screen Show (4:3)</PresentationFormat>
  <Paragraphs>54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Be a Leader with Farm Service Agency County Committee Elections</vt:lpstr>
      <vt:lpstr>Your Voice Matters</vt:lpstr>
      <vt:lpstr>Your County Committee Needs You!</vt:lpstr>
      <vt:lpstr>Be the Voice of Your Community</vt:lpstr>
      <vt:lpstr>Lead…Serve…Give Back</vt:lpstr>
      <vt:lpstr>Commitment</vt:lpstr>
      <vt:lpstr>Eligibility</vt:lpstr>
      <vt:lpstr>Don’t Delay…Nominate Today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Rogge, Dana - FSA, Columbia, MO</dc:creator>
  <cp:lastModifiedBy>Rogge, Dana - FSA, Columbia, MO</cp:lastModifiedBy>
  <cp:revision>4</cp:revision>
  <dcterms:created xsi:type="dcterms:W3CDTF">2019-05-22T16:05:40Z</dcterms:created>
  <dcterms:modified xsi:type="dcterms:W3CDTF">2019-06-05T15:35:43Z</dcterms:modified>
</cp:coreProperties>
</file>